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sldIdLst>
    <p:sldId id="256" r:id="rId3"/>
    <p:sldId id="259" r:id="rId4"/>
    <p:sldId id="260" r:id="rId5"/>
    <p:sldId id="313" r:id="rId6"/>
    <p:sldId id="258" r:id="rId7"/>
    <p:sldId id="294" r:id="rId8"/>
    <p:sldId id="295" r:id="rId9"/>
    <p:sldId id="296" r:id="rId10"/>
    <p:sldId id="297" r:id="rId11"/>
    <p:sldId id="301" r:id="rId12"/>
    <p:sldId id="303" r:id="rId13"/>
    <p:sldId id="315" r:id="rId14"/>
    <p:sldId id="310" r:id="rId15"/>
    <p:sldId id="316" r:id="rId16"/>
    <p:sldId id="320" r:id="rId17"/>
    <p:sldId id="322" r:id="rId18"/>
    <p:sldId id="317" r:id="rId19"/>
    <p:sldId id="318" r:id="rId20"/>
    <p:sldId id="319" r:id="rId21"/>
    <p:sldId id="321" r:id="rId22"/>
    <p:sldId id="281" r:id="rId23"/>
  </p:sldIdLst>
  <p:sldSz cx="9144000" cy="5143500" type="screen16x9"/>
  <p:notesSz cx="6858000" cy="9144000"/>
  <p:defaultText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2D82"/>
    <a:srgbClr val="E83B91"/>
    <a:srgbClr val="764283"/>
    <a:srgbClr val="095195"/>
    <a:srgbClr val="FA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74"/>
  </p:normalViewPr>
  <p:slideViewPr>
    <p:cSldViewPr snapToGrid="0" snapToObjects="1">
      <p:cViewPr>
        <p:scale>
          <a:sx n="66" d="100"/>
          <a:sy n="66" d="100"/>
        </p:scale>
        <p:origin x="136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C1DF94CB-DCC9-BD46-987C-D552B8FCE495}" type="datetimeFigureOut">
              <a:rPr lang="es-CO" smtClean="0"/>
              <a:t>3/03/2019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52F67EC-1352-4741-A4A3-3E1B7D04C391}" type="slidenum">
              <a:rPr lang="es-CO" smtClean="0"/>
              <a:t>‹Nº›</a:t>
            </a:fld>
            <a:endParaRPr lang="es-CO"/>
          </a:p>
        </p:txBody>
      </p:sp>
    </p:spTree>
    <p:extLst>
      <p:ext uri="{BB962C8B-B14F-4D97-AF65-F5344CB8AC3E}">
        <p14:creationId xmlns:p14="http://schemas.microsoft.com/office/powerpoint/2010/main" val="3935901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C1DF94CB-DCC9-BD46-987C-D552B8FCE495}" type="datetimeFigureOut">
              <a:rPr lang="es-CO" smtClean="0"/>
              <a:t>3/03/2019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52F67EC-1352-4741-A4A3-3E1B7D04C391}" type="slidenum">
              <a:rPr lang="es-CO" smtClean="0"/>
              <a:t>‹Nº›</a:t>
            </a:fld>
            <a:endParaRPr lang="es-CO"/>
          </a:p>
        </p:txBody>
      </p:sp>
    </p:spTree>
    <p:extLst>
      <p:ext uri="{BB962C8B-B14F-4D97-AF65-F5344CB8AC3E}">
        <p14:creationId xmlns:p14="http://schemas.microsoft.com/office/powerpoint/2010/main" val="1354830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C1DF94CB-DCC9-BD46-987C-D552B8FCE495}" type="datetimeFigureOut">
              <a:rPr lang="es-CO" smtClean="0"/>
              <a:t>3/03/2019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52F67EC-1352-4741-A4A3-3E1B7D04C391}" type="slidenum">
              <a:rPr lang="es-CO" smtClean="0"/>
              <a:t>‹Nº›</a:t>
            </a:fld>
            <a:endParaRPr lang="es-CO"/>
          </a:p>
        </p:txBody>
      </p:sp>
    </p:spTree>
    <p:extLst>
      <p:ext uri="{BB962C8B-B14F-4D97-AF65-F5344CB8AC3E}">
        <p14:creationId xmlns:p14="http://schemas.microsoft.com/office/powerpoint/2010/main" val="10738279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002613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19644278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3/03/2019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1697303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628650" y="1369219"/>
            <a:ext cx="3886200" cy="326350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4629150" y="1369219"/>
            <a:ext cx="3886200" cy="3263504"/>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3/03/2019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609278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1" y="273844"/>
            <a:ext cx="7886700" cy="994172"/>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a:t>
            </a:r>
          </a:p>
        </p:txBody>
      </p:sp>
      <p:sp>
        <p:nvSpPr>
          <p:cNvPr id="4" name="Marcador de contenido 3"/>
          <p:cNvSpPr>
            <a:spLocks noGrp="1"/>
          </p:cNvSpPr>
          <p:nvPr>
            <p:ph sz="half" idx="2" hasCustomPrompt="1"/>
          </p:nvPr>
        </p:nvSpPr>
        <p:spPr>
          <a:xfrm>
            <a:off x="629842" y="1878806"/>
            <a:ext cx="3868340" cy="276344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a:t>
            </a:r>
          </a:p>
        </p:txBody>
      </p:sp>
      <p:sp>
        <p:nvSpPr>
          <p:cNvPr id="6" name="Marcador de contenido 5"/>
          <p:cNvSpPr>
            <a:spLocks noGrp="1"/>
          </p:cNvSpPr>
          <p:nvPr>
            <p:ph sz="quarter" idx="4" hasCustomPrompt="1"/>
          </p:nvPr>
        </p:nvSpPr>
        <p:spPr>
          <a:xfrm>
            <a:off x="4629150" y="1878806"/>
            <a:ext cx="3887391" cy="276344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3/03/2019</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987921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3/03/2019</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2871051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3/03/2019</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4067383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3/03/2019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022016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C1DF94CB-DCC9-BD46-987C-D552B8FCE495}" type="datetimeFigureOut">
              <a:rPr lang="es-CO" smtClean="0"/>
              <a:t>3/03/2019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52F67EC-1352-4741-A4A3-3E1B7D04C391}" type="slidenum">
              <a:rPr lang="es-CO" smtClean="0"/>
              <a:t>‹Nº›</a:t>
            </a:fld>
            <a:endParaRPr lang="es-CO"/>
          </a:p>
        </p:txBody>
      </p:sp>
    </p:spTree>
    <p:extLst>
      <p:ext uri="{BB962C8B-B14F-4D97-AF65-F5344CB8AC3E}">
        <p14:creationId xmlns:p14="http://schemas.microsoft.com/office/powerpoint/2010/main" val="2805932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CO"/>
          </a:p>
        </p:txBody>
      </p:sp>
      <p:sp>
        <p:nvSpPr>
          <p:cNvPr id="4" name="Marcador de texto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3/03/2019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8063159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578328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628650" y="273844"/>
            <a:ext cx="5800725" cy="4358879"/>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3/03/2019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6100577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854" y="151738"/>
            <a:ext cx="4577675" cy="1395632"/>
          </a:xfrm>
          <a:prstGeom prst="rect">
            <a:avLst/>
          </a:prstGeom>
        </p:spPr>
      </p:pic>
      <p:sp>
        <p:nvSpPr>
          <p:cNvPr id="9" name="CuadroTexto 5"/>
          <p:cNvSpPr txBox="1"/>
          <p:nvPr userDrawn="1"/>
        </p:nvSpPr>
        <p:spPr>
          <a:xfrm>
            <a:off x="332184" y="1573179"/>
            <a:ext cx="4154456" cy="461665"/>
          </a:xfrm>
          <a:prstGeom prst="rect">
            <a:avLst/>
          </a:prstGeom>
          <a:noFill/>
        </p:spPr>
        <p:txBody>
          <a:bodyPr wrap="square" rtlCol="0">
            <a:spAutoFit/>
          </a:bodyPr>
          <a:lstStyle/>
          <a:p>
            <a:r>
              <a:rPr lang="en-US" sz="2400" noProof="0">
                <a:solidFill>
                  <a:srgbClr val="26478D"/>
                </a:solidFill>
                <a:latin typeface="Arial" panose="020B0604020202020204"/>
                <a:cs typeface="Arial" panose="020B0604020202020204"/>
              </a:rPr>
              <a:t> Thanks.</a:t>
            </a:r>
            <a:endParaRPr lang="en-US" sz="24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332183" y="2154713"/>
            <a:ext cx="4179987" cy="572633"/>
          </a:xfrm>
        </p:spPr>
        <p:txBody>
          <a:bodyPr>
            <a:normAutofit/>
          </a:bodyPr>
          <a:lstStyle>
            <a:lvl1pPr marL="0" marR="0" indent="0" algn="l" defTabSz="685324" rtl="0" eaLnBrk="1" fontAlgn="auto" latinLnBrk="0" hangingPunct="1">
              <a:lnSpc>
                <a:spcPct val="100000"/>
              </a:lnSpc>
              <a:spcBef>
                <a:spcPts val="0"/>
              </a:spcBef>
              <a:spcAft>
                <a:spcPts val="0"/>
              </a:spcAft>
              <a:buClrTx/>
              <a:buSzTx/>
              <a:buFontTx/>
              <a:buNone/>
              <a:defRPr sz="1200"/>
            </a:lvl1pPr>
          </a:lstStyle>
          <a:p>
            <a:pPr marL="0" marR="0" lvl="0" indent="0" algn="l" defTabSz="685324" rtl="0" eaLnBrk="1" fontAlgn="auto" latinLnBrk="0" hangingPunct="1">
              <a:lnSpc>
                <a:spcPct val="100000"/>
              </a:lnSpc>
              <a:spcBef>
                <a:spcPts val="0"/>
              </a:spcBef>
              <a:spcAft>
                <a:spcPts val="0"/>
              </a:spcAft>
              <a:buClrTx/>
              <a:buSzTx/>
              <a:buFontTx/>
              <a:buNone/>
              <a:defRPr/>
            </a:pPr>
            <a:r>
              <a:rPr kumimoji="0" lang="es-ES_tradnl" sz="12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2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2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2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2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685324" rtl="0" eaLnBrk="1" fontAlgn="auto" latinLnBrk="0" hangingPunct="1">
              <a:lnSpc>
                <a:spcPct val="100000"/>
              </a:lnSpc>
              <a:spcBef>
                <a:spcPts val="0"/>
              </a:spcBef>
              <a:spcAft>
                <a:spcPts val="0"/>
              </a:spcAft>
              <a:buClrTx/>
              <a:buSzTx/>
              <a:buFontTx/>
              <a:buNone/>
              <a:defRPr/>
            </a:pPr>
            <a:r>
              <a:rPr kumimoji="0" lang="es-ES_tradnl" sz="12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2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11455" y="3796886"/>
            <a:ext cx="2278301" cy="735891"/>
          </a:xfrm>
          <a:prstGeom prst="rect">
            <a:avLst/>
          </a:prstGeom>
        </p:spPr>
      </p:pic>
    </p:spTree>
    <p:extLst>
      <p:ext uri="{BB962C8B-B14F-4D97-AF65-F5344CB8AC3E}">
        <p14:creationId xmlns:p14="http://schemas.microsoft.com/office/powerpoint/2010/main" val="538656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C1DF94CB-DCC9-BD46-987C-D552B8FCE495}" type="datetimeFigureOut">
              <a:rPr lang="es-CO" smtClean="0"/>
              <a:t>3/03/2019</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F52F67EC-1352-4741-A4A3-3E1B7D04C391}" type="slidenum">
              <a:rPr lang="es-CO" smtClean="0"/>
              <a:t>‹Nº›</a:t>
            </a:fld>
            <a:endParaRPr lang="es-CO"/>
          </a:p>
        </p:txBody>
      </p:sp>
    </p:spTree>
    <p:extLst>
      <p:ext uri="{BB962C8B-B14F-4D97-AF65-F5344CB8AC3E}">
        <p14:creationId xmlns:p14="http://schemas.microsoft.com/office/powerpoint/2010/main" val="359681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C1DF94CB-DCC9-BD46-987C-D552B8FCE495}" type="datetimeFigureOut">
              <a:rPr lang="es-CO" smtClean="0"/>
              <a:t>3/03/2019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52F67EC-1352-4741-A4A3-3E1B7D04C391}" type="slidenum">
              <a:rPr lang="es-CO" smtClean="0"/>
              <a:t>‹Nº›</a:t>
            </a:fld>
            <a:endParaRPr lang="es-CO"/>
          </a:p>
        </p:txBody>
      </p:sp>
    </p:spTree>
    <p:extLst>
      <p:ext uri="{BB962C8B-B14F-4D97-AF65-F5344CB8AC3E}">
        <p14:creationId xmlns:p14="http://schemas.microsoft.com/office/powerpoint/2010/main" val="631023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
Segundo nivel
Tercer nivel
Cuarto nivel
Quinto nivel</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es-ES"/>
              <a:t>Editar los estilos de texto del patrón
Segundo nivel
Tercer nivel
Cuarto nivel
Quinto nivel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
Segundo nivel
Tercer nivel
Cuarto nivel
Quinto nivel</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es-ES"/>
              <a:t>Editar los estilos de texto del patrón
Segundo nivel
Tercer nivel
Cuarto nivel
Quinto nivel</a:t>
            </a:r>
            <a:endParaRPr lang="en-US" dirty="0"/>
          </a:p>
        </p:txBody>
      </p:sp>
      <p:sp>
        <p:nvSpPr>
          <p:cNvPr id="7" name="Date Placeholder 6"/>
          <p:cNvSpPr>
            <a:spLocks noGrp="1"/>
          </p:cNvSpPr>
          <p:nvPr>
            <p:ph type="dt" sz="half" idx="10"/>
          </p:nvPr>
        </p:nvSpPr>
        <p:spPr/>
        <p:txBody>
          <a:bodyPr/>
          <a:lstStyle/>
          <a:p>
            <a:fld id="{C1DF94CB-DCC9-BD46-987C-D552B8FCE495}" type="datetimeFigureOut">
              <a:rPr lang="es-CO" smtClean="0"/>
              <a:t>3/03/2019</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F52F67EC-1352-4741-A4A3-3E1B7D04C391}" type="slidenum">
              <a:rPr lang="es-CO" smtClean="0"/>
              <a:t>‹Nº›</a:t>
            </a:fld>
            <a:endParaRPr lang="es-CO"/>
          </a:p>
        </p:txBody>
      </p:sp>
    </p:spTree>
    <p:extLst>
      <p:ext uri="{BB962C8B-B14F-4D97-AF65-F5344CB8AC3E}">
        <p14:creationId xmlns:p14="http://schemas.microsoft.com/office/powerpoint/2010/main" val="2496924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C1DF94CB-DCC9-BD46-987C-D552B8FCE495}" type="datetimeFigureOut">
              <a:rPr lang="es-CO" smtClean="0"/>
              <a:t>3/03/2019</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F52F67EC-1352-4741-A4A3-3E1B7D04C391}" type="slidenum">
              <a:rPr lang="es-CO" smtClean="0"/>
              <a:t>‹Nº›</a:t>
            </a:fld>
            <a:endParaRPr lang="es-CO"/>
          </a:p>
        </p:txBody>
      </p:sp>
    </p:spTree>
    <p:extLst>
      <p:ext uri="{BB962C8B-B14F-4D97-AF65-F5344CB8AC3E}">
        <p14:creationId xmlns:p14="http://schemas.microsoft.com/office/powerpoint/2010/main" val="3916670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DF94CB-DCC9-BD46-987C-D552B8FCE495}" type="datetimeFigureOut">
              <a:rPr lang="es-CO" smtClean="0"/>
              <a:t>3/03/2019</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F52F67EC-1352-4741-A4A3-3E1B7D04C391}" type="slidenum">
              <a:rPr lang="es-CO" smtClean="0"/>
              <a:t>‹Nº›</a:t>
            </a:fld>
            <a:endParaRPr lang="es-CO"/>
          </a:p>
        </p:txBody>
      </p:sp>
    </p:spTree>
    <p:extLst>
      <p:ext uri="{BB962C8B-B14F-4D97-AF65-F5344CB8AC3E}">
        <p14:creationId xmlns:p14="http://schemas.microsoft.com/office/powerpoint/2010/main" val="3476251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los estilos de texto del patrón
Segundo nivel
Tercer nivel
Cuarto nivel
Quinto nivel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C1DF94CB-DCC9-BD46-987C-D552B8FCE495}" type="datetimeFigureOut">
              <a:rPr lang="es-CO" smtClean="0"/>
              <a:t>3/03/2019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52F67EC-1352-4741-A4A3-3E1B7D04C391}" type="slidenum">
              <a:rPr lang="es-CO" smtClean="0"/>
              <a:t>‹Nº›</a:t>
            </a:fld>
            <a:endParaRPr lang="es-CO"/>
          </a:p>
        </p:txBody>
      </p:sp>
    </p:spTree>
    <p:extLst>
      <p:ext uri="{BB962C8B-B14F-4D97-AF65-F5344CB8AC3E}">
        <p14:creationId xmlns:p14="http://schemas.microsoft.com/office/powerpoint/2010/main" val="946195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los estilos de texto del patrón
Segundo nivel
Tercer nivel
Cuarto nivel
Quinto nivel</a:t>
            </a:r>
            <a:endParaRPr lang="en-US" dirty="0"/>
          </a:p>
        </p:txBody>
      </p:sp>
      <p:sp>
        <p:nvSpPr>
          <p:cNvPr id="5" name="Date Placeholder 4"/>
          <p:cNvSpPr>
            <a:spLocks noGrp="1"/>
          </p:cNvSpPr>
          <p:nvPr>
            <p:ph type="dt" sz="half" idx="10"/>
          </p:nvPr>
        </p:nvSpPr>
        <p:spPr/>
        <p:txBody>
          <a:bodyPr/>
          <a:lstStyle/>
          <a:p>
            <a:fld id="{C1DF94CB-DCC9-BD46-987C-D552B8FCE495}" type="datetimeFigureOut">
              <a:rPr lang="es-CO" smtClean="0"/>
              <a:t>3/03/2019</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F52F67EC-1352-4741-A4A3-3E1B7D04C391}" type="slidenum">
              <a:rPr lang="es-CO" smtClean="0"/>
              <a:t>‹Nº›</a:t>
            </a:fld>
            <a:endParaRPr lang="es-CO"/>
          </a:p>
        </p:txBody>
      </p:sp>
    </p:spTree>
    <p:extLst>
      <p:ext uri="{BB962C8B-B14F-4D97-AF65-F5344CB8AC3E}">
        <p14:creationId xmlns:p14="http://schemas.microsoft.com/office/powerpoint/2010/main" val="1434992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Editar los estilos de texto del patrón
Segundo nivel
Tercer nivel
Cuarto nivel
Quinto nivel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1DF94CB-DCC9-BD46-987C-D552B8FCE495}" type="datetimeFigureOut">
              <a:rPr lang="es-CO" smtClean="0"/>
              <a:t>3/03/2019</a:t>
            </a:fld>
            <a:endParaRPr lang="es-CO"/>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52F67EC-1352-4741-A4A3-3E1B7D04C391}" type="slidenum">
              <a:rPr lang="es-CO" smtClean="0"/>
              <a:t>‹Nº›</a:t>
            </a:fld>
            <a:endParaRPr lang="es-CO"/>
          </a:p>
        </p:txBody>
      </p:sp>
    </p:spTree>
    <p:extLst>
      <p:ext uri="{BB962C8B-B14F-4D97-AF65-F5344CB8AC3E}">
        <p14:creationId xmlns:p14="http://schemas.microsoft.com/office/powerpoint/2010/main" val="27567421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FF8855A-BA0E-400D-A28E-AE035F2EE608}" type="datetimeFigureOut">
              <a:rPr lang="es-CO" smtClean="0"/>
              <a:t>3/03/2019</a:t>
            </a:fld>
            <a:endParaRPr lang="es-CO"/>
          </a:p>
        </p:txBody>
      </p:sp>
      <p:sp>
        <p:nvSpPr>
          <p:cNvPr id="5" name="Marcador de pie de página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F2BB8F1-F322-4FA6-911B-AE6255F8BFEE}" type="slidenum">
              <a:rPr lang="es-CO" smtClean="0"/>
              <a:t>‹Nº›</a:t>
            </a:fld>
            <a:endParaRPr lang="es-CO"/>
          </a:p>
        </p:txBody>
      </p:sp>
    </p:spTree>
    <p:extLst>
      <p:ext uri="{BB962C8B-B14F-4D97-AF65-F5344CB8AC3E}">
        <p14:creationId xmlns:p14="http://schemas.microsoft.com/office/powerpoint/2010/main" val="15608312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6"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slide" Target="slide11.xml"/><Relationship Id="rId1" Type="http://schemas.openxmlformats.org/officeDocument/2006/relationships/slideLayout" Target="../slideLayouts/slideLayout13.xml"/><Relationship Id="rId6" Type="http://schemas.openxmlformats.org/officeDocument/2006/relationships/slide" Target="slide13.xml"/><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slide" Target="slide10.xml"/><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slide" Target="slide11.xml"/><Relationship Id="rId1" Type="http://schemas.openxmlformats.org/officeDocument/2006/relationships/slideLayout" Target="../slideLayouts/slideLayout13.xml"/><Relationship Id="rId6" Type="http://schemas.openxmlformats.org/officeDocument/2006/relationships/slide" Target="slide13.xml"/><Relationship Id="rId11" Type="http://schemas.openxmlformats.org/officeDocument/2006/relationships/image" Target="../media/image26.png"/><Relationship Id="rId5" Type="http://schemas.openxmlformats.org/officeDocument/2006/relationships/image" Target="../media/image22.png"/><Relationship Id="rId10" Type="http://schemas.openxmlformats.org/officeDocument/2006/relationships/image" Target="../media/image25.png"/><Relationship Id="rId4" Type="http://schemas.openxmlformats.org/officeDocument/2006/relationships/slide" Target="slide21.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hyperlink" Target="../../../../../../Stefanini/Agile/ProyectoDarkBlader.mpg"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hyperlink" Target="../../../../../../Stefanini/Agile/ProyectoDarkBlader.mpg"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hyperlink" Target="../../../../../../Stefanini/Agile/ProyectoDarkBlader.mpg"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hyperlink" Target="../../../../../../Stefanini/Agile/ProyectoDarkBlader.mpg"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hyperlink" Target="../../../../../../Stefanini/Agile/ProyectoDarkBlader.mpg"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7.jpg"/><Relationship Id="rId3" Type="http://schemas.openxmlformats.org/officeDocument/2006/relationships/hyperlink" Target="../../../../../../Stefanini/Agile/ProyectoDarkBlader.mpg" TargetMode="External"/><Relationship Id="rId7" Type="http://schemas.openxmlformats.org/officeDocument/2006/relationships/image" Target="../media/image61.jpeg"/><Relationship Id="rId12" Type="http://schemas.openxmlformats.org/officeDocument/2006/relationships/image" Target="../media/image66.jp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0.jpeg"/><Relationship Id="rId11" Type="http://schemas.openxmlformats.org/officeDocument/2006/relationships/image" Target="../media/image65.jpg"/><Relationship Id="rId5" Type="http://schemas.openxmlformats.org/officeDocument/2006/relationships/image" Target="../media/image59.jpeg"/><Relationship Id="rId10" Type="http://schemas.openxmlformats.org/officeDocument/2006/relationships/image" Target="../media/image64.jpg"/><Relationship Id="rId4" Type="http://schemas.openxmlformats.org/officeDocument/2006/relationships/image" Target="../media/image58.jpeg"/><Relationship Id="rId9" Type="http://schemas.openxmlformats.org/officeDocument/2006/relationships/image" Target="../media/image63.jpeg"/></Relationships>
</file>

<file path=ppt/slides/_rels/slide2.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hyperlink" Target="../../../../../../Stefanini/Agile/ProyectoDarkBlader.mpg"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Stefanini/Agile/ProyectoDarkBlader_Ejecutivo.mpg"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Stefanini/Agile/ProyectoDarkBlader.mpg"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Stefanini/Agile/ProyectoDarkBlader.mpg"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Stefanini/Agile/ProyectoDarkBlader.mpg"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Stefanini/Agile/ProyectoDarkBlader.mpg" TargetMode="Externa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hyperlink" Target="../../../../../../Stefanini/Agile/ProyectoDarkBlader.mpg"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CDD5F9A-5D23-004A-8A17-659AD2BF3625}"/>
              </a:ext>
            </a:extLst>
          </p:cNvPr>
          <p:cNvSpPr/>
          <p:nvPr/>
        </p:nvSpPr>
        <p:spPr>
          <a:xfrm>
            <a:off x="1997917" y="3823023"/>
            <a:ext cx="5148165" cy="1323439"/>
          </a:xfrm>
          <a:prstGeom prst="rect">
            <a:avLst/>
          </a:prstGeom>
        </p:spPr>
        <p:txBody>
          <a:bodyPr wrap="square">
            <a:spAutoFit/>
          </a:bodyPr>
          <a:lstStyle/>
          <a:p>
            <a:pPr algn="ctr"/>
            <a:r>
              <a:rPr lang="es-ES" sz="4000" b="1" dirty="0" err="1" smtClean="0">
                <a:solidFill>
                  <a:schemeClr val="bg1"/>
                </a:solidFill>
                <a:latin typeface="Arial" panose="020B0604020202020204" pitchFamily="34" charset="0"/>
                <a:cs typeface="Arial" panose="020B0604020202020204" pitchFamily="34" charset="0"/>
              </a:rPr>
              <a:t>WorkShop</a:t>
            </a:r>
            <a:r>
              <a:rPr lang="es-ES" sz="4000" b="1" dirty="0" smtClean="0">
                <a:solidFill>
                  <a:schemeClr val="bg1"/>
                </a:solidFill>
                <a:latin typeface="Arial" panose="020B0604020202020204" pitchFamily="34" charset="0"/>
                <a:cs typeface="Arial" panose="020B0604020202020204" pitchFamily="34" charset="0"/>
              </a:rPr>
              <a:t> Agile</a:t>
            </a:r>
          </a:p>
          <a:p>
            <a:pPr algn="ctr"/>
            <a:r>
              <a:rPr lang="es-ES" sz="4000" b="1" dirty="0" smtClean="0">
                <a:solidFill>
                  <a:schemeClr val="bg1"/>
                </a:solidFill>
                <a:latin typeface="Arial" panose="020B0604020202020204" pitchFamily="34" charset="0"/>
                <a:cs typeface="Arial" panose="020B0604020202020204" pitchFamily="34" charset="0"/>
              </a:rPr>
              <a:t>Día 2</a:t>
            </a:r>
            <a:endParaRPr lang="es-CO" sz="4000" dirty="0">
              <a:solidFill>
                <a:schemeClr val="bg1"/>
              </a:solidFill>
            </a:endParaRPr>
          </a:p>
        </p:txBody>
      </p:sp>
      <p:pic>
        <p:nvPicPr>
          <p:cNvPr id="7" name="Imagen 6">
            <a:extLst>
              <a:ext uri="{FF2B5EF4-FFF2-40B4-BE49-F238E27FC236}">
                <a16:creationId xmlns:a16="http://schemas.microsoft.com/office/drawing/2014/main" id="{312E8BF8-886A-3147-A432-A92EEE18DA9F}"/>
              </a:ext>
            </a:extLst>
          </p:cNvPr>
          <p:cNvPicPr>
            <a:picLocks noChangeAspect="1"/>
          </p:cNvPicPr>
          <p:nvPr/>
        </p:nvPicPr>
        <p:blipFill>
          <a:blip r:embed="rId3"/>
          <a:stretch>
            <a:fillRect/>
          </a:stretch>
        </p:blipFill>
        <p:spPr>
          <a:xfrm>
            <a:off x="2891676" y="1938528"/>
            <a:ext cx="3360648" cy="1277046"/>
          </a:xfrm>
          <a:prstGeom prst="rect">
            <a:avLst/>
          </a:prstGeom>
        </p:spPr>
      </p:pic>
    </p:spTree>
    <p:extLst>
      <p:ext uri="{BB962C8B-B14F-4D97-AF65-F5344CB8AC3E}">
        <p14:creationId xmlns:p14="http://schemas.microsoft.com/office/powerpoint/2010/main" val="11671209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ángulo 44">
            <a:extLst>
              <a:ext uri="{FF2B5EF4-FFF2-40B4-BE49-F238E27FC236}">
                <a16:creationId xmlns:a16="http://schemas.microsoft.com/office/drawing/2014/main" id="{BCC4DA20-6CEC-4F88-9118-8E1DDE876A45}"/>
              </a:ext>
            </a:extLst>
          </p:cNvPr>
          <p:cNvSpPr/>
          <p:nvPr/>
        </p:nvSpPr>
        <p:spPr>
          <a:xfrm>
            <a:off x="419100" y="2887004"/>
            <a:ext cx="8543925" cy="193337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solidFill>
                <a:prstClr val="white"/>
              </a:solidFill>
              <a:latin typeface="Arial" panose="020B0604020202020204" pitchFamily="34" charset="0"/>
              <a:cs typeface="Arial" panose="020B0604020202020204" pitchFamily="34" charset="0"/>
            </a:endParaRPr>
          </a:p>
        </p:txBody>
      </p:sp>
      <p:sp>
        <p:nvSpPr>
          <p:cNvPr id="44" name="Rectángulo 43">
            <a:extLst>
              <a:ext uri="{FF2B5EF4-FFF2-40B4-BE49-F238E27FC236}">
                <a16:creationId xmlns:a16="http://schemas.microsoft.com/office/drawing/2014/main" id="{BCC4DA20-6CEC-4F88-9118-8E1DDE876A45}"/>
              </a:ext>
            </a:extLst>
          </p:cNvPr>
          <p:cNvSpPr/>
          <p:nvPr/>
        </p:nvSpPr>
        <p:spPr>
          <a:xfrm>
            <a:off x="419100" y="584750"/>
            <a:ext cx="8543925" cy="221363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solidFill>
                <a:prstClr val="white"/>
              </a:solidFill>
              <a:latin typeface="Arial" panose="020B0604020202020204" pitchFamily="34" charset="0"/>
              <a:cs typeface="Arial" panose="020B0604020202020204" pitchFamily="34" charset="0"/>
            </a:endParaRPr>
          </a:p>
        </p:txBody>
      </p:sp>
      <p:sp>
        <p:nvSpPr>
          <p:cNvPr id="4" name="Título 5"/>
          <p:cNvSpPr>
            <a:spLocks noGrp="1"/>
          </p:cNvSpPr>
          <p:nvPr>
            <p:ph type="title"/>
          </p:nvPr>
        </p:nvSpPr>
        <p:spPr>
          <a:xfrm>
            <a:off x="199177" y="121329"/>
            <a:ext cx="7886700" cy="368239"/>
          </a:xfrm>
        </p:spPr>
        <p:txBody>
          <a:bodyPr>
            <a:normAutofit fontScale="90000"/>
          </a:bodyPr>
          <a:lstStyle/>
          <a:p>
            <a:r>
              <a:rPr lang="es-ES" sz="2400" b="1" dirty="0" smtClean="0">
                <a:solidFill>
                  <a:srgbClr val="AD198D"/>
                </a:solidFill>
                <a:latin typeface="Arial" panose="020B0604020202020204" pitchFamily="34" charset="0"/>
                <a:cs typeface="Arial" panose="020B0604020202020204" pitchFamily="34" charset="0"/>
              </a:rPr>
              <a:t>Marco </a:t>
            </a:r>
            <a:r>
              <a:rPr lang="es-ES" sz="2400" b="1" dirty="0">
                <a:solidFill>
                  <a:srgbClr val="AD198D"/>
                </a:solidFill>
                <a:latin typeface="Arial" panose="020B0604020202020204" pitchFamily="34" charset="0"/>
                <a:cs typeface="Arial" panose="020B0604020202020204" pitchFamily="34" charset="0"/>
              </a:rPr>
              <a:t>Safe - Experian</a:t>
            </a:r>
          </a:p>
        </p:txBody>
      </p:sp>
      <p:cxnSp>
        <p:nvCxnSpPr>
          <p:cNvPr id="5" name="Conector recto 4"/>
          <p:cNvCxnSpPr/>
          <p:nvPr/>
        </p:nvCxnSpPr>
        <p:spPr>
          <a:xfrm>
            <a:off x="227228" y="489568"/>
            <a:ext cx="7644468"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hlinkClick r:id="" action="ppaction://noaction"/>
          </p:cNvPr>
          <p:cNvSpPr/>
          <p:nvPr/>
        </p:nvSpPr>
        <p:spPr>
          <a:xfrm>
            <a:off x="2402346" y="2115102"/>
            <a:ext cx="1046002" cy="369515"/>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err="1">
                <a:solidFill>
                  <a:prstClr val="white"/>
                </a:solidFill>
                <a:latin typeface="Arial" panose="020B0604020202020204" pitchFamily="34" charset="0"/>
                <a:cs typeface="Arial" panose="020B0604020202020204" pitchFamily="34" charset="0"/>
              </a:rPr>
              <a:t>Inception</a:t>
            </a:r>
            <a:endParaRPr lang="es-CO" sz="900" b="1" dirty="0">
              <a:solidFill>
                <a:prstClr val="white"/>
              </a:solidFill>
              <a:latin typeface="Arial" panose="020B0604020202020204" pitchFamily="34" charset="0"/>
              <a:cs typeface="Arial" panose="020B0604020202020204" pitchFamily="34" charset="0"/>
            </a:endParaRPr>
          </a:p>
        </p:txBody>
      </p:sp>
      <p:sp>
        <p:nvSpPr>
          <p:cNvPr id="7" name="Rectángulo 6">
            <a:hlinkClick r:id="" action="ppaction://noaction"/>
          </p:cNvPr>
          <p:cNvSpPr/>
          <p:nvPr/>
        </p:nvSpPr>
        <p:spPr>
          <a:xfrm>
            <a:off x="3583624" y="1989208"/>
            <a:ext cx="326108" cy="236388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a:solidFill>
                  <a:prstClr val="white"/>
                </a:solidFill>
                <a:latin typeface="Arial" panose="020B0604020202020204" pitchFamily="34" charset="0"/>
                <a:cs typeface="Arial" panose="020B0604020202020204" pitchFamily="34" charset="0"/>
              </a:rPr>
              <a:t>PI </a:t>
            </a:r>
            <a:r>
              <a:rPr lang="es-CO" dirty="0" err="1">
                <a:solidFill>
                  <a:prstClr val="white"/>
                </a:solidFill>
                <a:latin typeface="Arial" panose="020B0604020202020204" pitchFamily="34" charset="0"/>
                <a:cs typeface="Arial" panose="020B0604020202020204" pitchFamily="34" charset="0"/>
              </a:rPr>
              <a:t>Planning</a:t>
            </a:r>
            <a:endParaRPr lang="es-CO" dirty="0">
              <a:solidFill>
                <a:prstClr val="white"/>
              </a:solidFill>
              <a:latin typeface="Arial" panose="020B0604020202020204" pitchFamily="34" charset="0"/>
              <a:cs typeface="Arial" panose="020B0604020202020204" pitchFamily="34" charset="0"/>
            </a:endParaRPr>
          </a:p>
        </p:txBody>
      </p:sp>
      <p:sp>
        <p:nvSpPr>
          <p:cNvPr id="8" name="Rectángulo 7"/>
          <p:cNvSpPr/>
          <p:nvPr/>
        </p:nvSpPr>
        <p:spPr>
          <a:xfrm rot="5400000">
            <a:off x="4323238" y="2640991"/>
            <a:ext cx="202560" cy="89923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solidFill>
                  <a:prstClr val="white"/>
                </a:solidFill>
                <a:latin typeface="Arial" panose="020B0604020202020204" pitchFamily="34" charset="0"/>
                <a:cs typeface="Arial" panose="020B0604020202020204" pitchFamily="34" charset="0"/>
              </a:rPr>
              <a:t>Iteration</a:t>
            </a:r>
            <a:endParaRPr lang="es-CO" dirty="0">
              <a:solidFill>
                <a:prstClr val="white"/>
              </a:solidFill>
              <a:latin typeface="Arial" panose="020B0604020202020204" pitchFamily="34" charset="0"/>
              <a:cs typeface="Arial" panose="020B0604020202020204" pitchFamily="34" charset="0"/>
            </a:endParaRPr>
          </a:p>
        </p:txBody>
      </p:sp>
      <p:grpSp>
        <p:nvGrpSpPr>
          <p:cNvPr id="12" name="Grupo 11"/>
          <p:cNvGrpSpPr/>
          <p:nvPr/>
        </p:nvGrpSpPr>
        <p:grpSpPr>
          <a:xfrm>
            <a:off x="4900673" y="1941094"/>
            <a:ext cx="126236" cy="2411994"/>
            <a:chOff x="6148328" y="2097669"/>
            <a:chExt cx="168315" cy="2897505"/>
          </a:xfrm>
        </p:grpSpPr>
        <p:cxnSp>
          <p:nvCxnSpPr>
            <p:cNvPr id="10" name="Conector recto 9"/>
            <p:cNvCxnSpPr/>
            <p:nvPr/>
          </p:nvCxnSpPr>
          <p:spPr>
            <a:xfrm flipV="1">
              <a:off x="6205190" y="2265528"/>
              <a:ext cx="27296" cy="27296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Elipse 10"/>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latin typeface="Arial" panose="020B0604020202020204" pitchFamily="34" charset="0"/>
                <a:cs typeface="Arial" panose="020B0604020202020204" pitchFamily="34" charset="0"/>
              </a:endParaRPr>
            </a:p>
          </p:txBody>
        </p:sp>
      </p:grpSp>
      <p:grpSp>
        <p:nvGrpSpPr>
          <p:cNvPr id="15" name="Grupo 14"/>
          <p:cNvGrpSpPr/>
          <p:nvPr/>
        </p:nvGrpSpPr>
        <p:grpSpPr>
          <a:xfrm>
            <a:off x="5970373" y="1941094"/>
            <a:ext cx="126236" cy="2432762"/>
            <a:chOff x="6148328" y="2097669"/>
            <a:chExt cx="168315" cy="2897505"/>
          </a:xfrm>
        </p:grpSpPr>
        <p:cxnSp>
          <p:nvCxnSpPr>
            <p:cNvPr id="16" name="Conector recto 15"/>
            <p:cNvCxnSpPr/>
            <p:nvPr/>
          </p:nvCxnSpPr>
          <p:spPr>
            <a:xfrm flipV="1">
              <a:off x="6205190" y="2265528"/>
              <a:ext cx="27296" cy="272964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Elipse 16"/>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latin typeface="Arial" panose="020B0604020202020204" pitchFamily="34" charset="0"/>
                <a:cs typeface="Arial" panose="020B0604020202020204" pitchFamily="34" charset="0"/>
              </a:endParaRPr>
            </a:p>
          </p:txBody>
        </p:sp>
      </p:grpSp>
      <p:grpSp>
        <p:nvGrpSpPr>
          <p:cNvPr id="19" name="Grupo 18"/>
          <p:cNvGrpSpPr/>
          <p:nvPr/>
        </p:nvGrpSpPr>
        <p:grpSpPr>
          <a:xfrm>
            <a:off x="7062039" y="1989208"/>
            <a:ext cx="126236" cy="2363880"/>
            <a:chOff x="6148328" y="2097669"/>
            <a:chExt cx="168315" cy="3151840"/>
          </a:xfrm>
        </p:grpSpPr>
        <p:cxnSp>
          <p:nvCxnSpPr>
            <p:cNvPr id="20" name="Conector recto 19"/>
            <p:cNvCxnSpPr/>
            <p:nvPr/>
          </p:nvCxnSpPr>
          <p:spPr>
            <a:xfrm flipV="1">
              <a:off x="6212827" y="2265528"/>
              <a:ext cx="19659" cy="298398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Elipse 20"/>
            <p:cNvSpPr/>
            <p:nvPr/>
          </p:nvSpPr>
          <p:spPr>
            <a:xfrm>
              <a:off x="6148328" y="2097669"/>
              <a:ext cx="168315" cy="15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prstClr val="white"/>
                </a:solidFill>
                <a:latin typeface="Arial" panose="020B0604020202020204" pitchFamily="34" charset="0"/>
                <a:cs typeface="Arial" panose="020B0604020202020204" pitchFamily="34" charset="0"/>
              </a:endParaRPr>
            </a:p>
          </p:txBody>
        </p:sp>
      </p:grpSp>
      <p:sp>
        <p:nvSpPr>
          <p:cNvPr id="22" name="Rectángulo 21">
            <a:hlinkClick r:id="" action="ppaction://noaction"/>
          </p:cNvPr>
          <p:cNvSpPr/>
          <p:nvPr/>
        </p:nvSpPr>
        <p:spPr>
          <a:xfrm>
            <a:off x="7188275" y="3331736"/>
            <a:ext cx="1064364" cy="419302"/>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err="1">
                <a:solidFill>
                  <a:prstClr val="white"/>
                </a:solidFill>
                <a:latin typeface="Arial" panose="020B0604020202020204" pitchFamily="34" charset="0"/>
                <a:cs typeface="Arial" panose="020B0604020202020204" pitchFamily="34" charset="0"/>
              </a:rPr>
              <a:t>Innovation</a:t>
            </a:r>
            <a:r>
              <a:rPr lang="es-CO" sz="900" b="1" dirty="0">
                <a:solidFill>
                  <a:prstClr val="white"/>
                </a:solidFill>
                <a:latin typeface="Arial" panose="020B0604020202020204" pitchFamily="34" charset="0"/>
                <a:cs typeface="Arial" panose="020B0604020202020204" pitchFamily="34" charset="0"/>
              </a:rPr>
              <a:t> and </a:t>
            </a:r>
            <a:r>
              <a:rPr lang="es-CO" sz="900" b="1" dirty="0" err="1">
                <a:solidFill>
                  <a:prstClr val="white"/>
                </a:solidFill>
                <a:latin typeface="Arial" panose="020B0604020202020204" pitchFamily="34" charset="0"/>
                <a:cs typeface="Arial" panose="020B0604020202020204" pitchFamily="34" charset="0"/>
              </a:rPr>
              <a:t>planning</a:t>
            </a:r>
            <a:endParaRPr lang="es-CO" sz="900" b="1" dirty="0">
              <a:solidFill>
                <a:prstClr val="white"/>
              </a:solidFill>
              <a:latin typeface="Arial" panose="020B0604020202020204" pitchFamily="34" charset="0"/>
              <a:cs typeface="Arial" panose="020B0604020202020204" pitchFamily="34" charset="0"/>
            </a:endParaRPr>
          </a:p>
        </p:txBody>
      </p:sp>
      <p:sp>
        <p:nvSpPr>
          <p:cNvPr id="23" name="Rectángulo 22">
            <a:hlinkClick r:id="" action="ppaction://noaction"/>
          </p:cNvPr>
          <p:cNvSpPr/>
          <p:nvPr/>
        </p:nvSpPr>
        <p:spPr>
          <a:xfrm>
            <a:off x="8352296" y="2662201"/>
            <a:ext cx="326108" cy="1672527"/>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solidFill>
                  <a:prstClr val="white"/>
                </a:solidFill>
                <a:latin typeface="Arial" panose="020B0604020202020204" pitchFamily="34" charset="0"/>
                <a:cs typeface="Arial" panose="020B0604020202020204" pitchFamily="34" charset="0"/>
              </a:rPr>
              <a:t>Inspect</a:t>
            </a:r>
            <a:r>
              <a:rPr lang="es-CO" dirty="0">
                <a:solidFill>
                  <a:prstClr val="white"/>
                </a:solidFill>
                <a:latin typeface="Arial" panose="020B0604020202020204" pitchFamily="34" charset="0"/>
                <a:cs typeface="Arial" panose="020B0604020202020204" pitchFamily="34" charset="0"/>
              </a:rPr>
              <a:t> And </a:t>
            </a:r>
            <a:r>
              <a:rPr lang="es-CO" dirty="0" err="1">
                <a:solidFill>
                  <a:prstClr val="white"/>
                </a:solidFill>
                <a:latin typeface="Arial" panose="020B0604020202020204" pitchFamily="34" charset="0"/>
                <a:cs typeface="Arial" panose="020B0604020202020204" pitchFamily="34" charset="0"/>
              </a:rPr>
              <a:t>Adapt</a:t>
            </a:r>
            <a:endParaRPr lang="es-CO" dirty="0">
              <a:solidFill>
                <a:prstClr val="white"/>
              </a:solidFill>
              <a:latin typeface="Arial" panose="020B0604020202020204" pitchFamily="34" charset="0"/>
              <a:cs typeface="Arial" panose="020B0604020202020204" pitchFamily="34" charset="0"/>
            </a:endParaRPr>
          </a:p>
        </p:txBody>
      </p:sp>
      <p:grpSp>
        <p:nvGrpSpPr>
          <p:cNvPr id="80" name="Grupo 79"/>
          <p:cNvGrpSpPr/>
          <p:nvPr/>
        </p:nvGrpSpPr>
        <p:grpSpPr>
          <a:xfrm>
            <a:off x="3583625" y="4462476"/>
            <a:ext cx="5111589" cy="253916"/>
            <a:chOff x="4778166" y="5556267"/>
            <a:chExt cx="6815452" cy="338555"/>
          </a:xfrm>
        </p:grpSpPr>
        <p:cxnSp>
          <p:nvCxnSpPr>
            <p:cNvPr id="24" name="Conector recto 23"/>
            <p:cNvCxnSpPr/>
            <p:nvPr/>
          </p:nvCxnSpPr>
          <p:spPr>
            <a:xfrm flipV="1">
              <a:off x="4778166" y="5710156"/>
              <a:ext cx="6793039" cy="2358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CuadroTexto 24">
              <a:hlinkClick r:id="" action="ppaction://noaction"/>
            </p:cNvPr>
            <p:cNvSpPr txBox="1"/>
            <p:nvPr/>
          </p:nvSpPr>
          <p:spPr>
            <a:xfrm>
              <a:off x="7102102" y="5556267"/>
              <a:ext cx="2231808" cy="338555"/>
            </a:xfrm>
            <a:prstGeom prst="rect">
              <a:avLst/>
            </a:prstGeom>
            <a:solidFill>
              <a:schemeClr val="bg1"/>
            </a:solidFill>
          </p:spPr>
          <p:txBody>
            <a:bodyPr wrap="none" rtlCol="0">
              <a:spAutoFit/>
            </a:bodyPr>
            <a:lstStyle/>
            <a:p>
              <a:r>
                <a:rPr lang="es-CO" sz="1050" b="1" dirty="0" err="1">
                  <a:solidFill>
                    <a:srgbClr val="575756"/>
                  </a:solidFill>
                  <a:latin typeface="Arial" panose="020B0604020202020204" pitchFamily="34" charset="0"/>
                  <a:cs typeface="Arial" panose="020B0604020202020204" pitchFamily="34" charset="0"/>
                </a:rPr>
                <a:t>Program</a:t>
              </a:r>
              <a:r>
                <a:rPr lang="es-CO" sz="1050" b="1" dirty="0">
                  <a:solidFill>
                    <a:srgbClr val="575756"/>
                  </a:solidFill>
                  <a:latin typeface="Arial" panose="020B0604020202020204" pitchFamily="34" charset="0"/>
                  <a:cs typeface="Arial" panose="020B0604020202020204" pitchFamily="34" charset="0"/>
                </a:rPr>
                <a:t> </a:t>
              </a:r>
              <a:r>
                <a:rPr lang="es-CO" sz="1050" b="1" dirty="0" err="1">
                  <a:solidFill>
                    <a:srgbClr val="575756"/>
                  </a:solidFill>
                  <a:latin typeface="Arial" panose="020B0604020202020204" pitchFamily="34" charset="0"/>
                  <a:cs typeface="Arial" panose="020B0604020202020204" pitchFamily="34" charset="0"/>
                </a:rPr>
                <a:t>Increment</a:t>
              </a:r>
              <a:r>
                <a:rPr lang="es-CO" sz="1050" b="1" dirty="0">
                  <a:solidFill>
                    <a:srgbClr val="575756"/>
                  </a:solidFill>
                  <a:latin typeface="Arial" panose="020B0604020202020204" pitchFamily="34" charset="0"/>
                  <a:cs typeface="Arial" panose="020B0604020202020204" pitchFamily="34" charset="0"/>
                </a:rPr>
                <a:t> (PI)</a:t>
              </a:r>
            </a:p>
          </p:txBody>
        </p:sp>
        <p:cxnSp>
          <p:nvCxnSpPr>
            <p:cNvPr id="26" name="Conector recto 25"/>
            <p:cNvCxnSpPr/>
            <p:nvPr/>
          </p:nvCxnSpPr>
          <p:spPr>
            <a:xfrm>
              <a:off x="4778166" y="5600612"/>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Conector recto 26"/>
            <p:cNvCxnSpPr/>
            <p:nvPr/>
          </p:nvCxnSpPr>
          <p:spPr>
            <a:xfrm>
              <a:off x="11593618" y="5562657"/>
              <a:ext cx="0" cy="26161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32" name="Grupo 31">
            <a:extLst>
              <a:ext uri="{FF2B5EF4-FFF2-40B4-BE49-F238E27FC236}">
                <a16:creationId xmlns:a16="http://schemas.microsoft.com/office/drawing/2014/main" id="{5FB80CAF-DABA-4FCF-A992-35E3BDC708A7}"/>
              </a:ext>
            </a:extLst>
          </p:cNvPr>
          <p:cNvGrpSpPr/>
          <p:nvPr/>
        </p:nvGrpSpPr>
        <p:grpSpPr>
          <a:xfrm>
            <a:off x="3119043" y="673370"/>
            <a:ext cx="681230" cy="754063"/>
            <a:chOff x="7746317" y="2196412"/>
            <a:chExt cx="1737726" cy="2284865"/>
          </a:xfrm>
        </p:grpSpPr>
        <p:pic>
          <p:nvPicPr>
            <p:cNvPr id="33" name="Imagen 32">
              <a:hlinkClick r:id="rId2"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34" name="CuadroTexto 33">
              <a:extLst>
                <a:ext uri="{FF2B5EF4-FFF2-40B4-BE49-F238E27FC236}">
                  <a16:creationId xmlns:a16="http://schemas.microsoft.com/office/drawing/2014/main" id="{64DC43EC-CF41-4DD4-A29B-AACA20B4AD9E}"/>
                </a:ext>
              </a:extLst>
            </p:cNvPr>
            <p:cNvSpPr txBox="1"/>
            <p:nvPr/>
          </p:nvSpPr>
          <p:spPr>
            <a:xfrm>
              <a:off x="7746317" y="3502064"/>
              <a:ext cx="1737726" cy="979213"/>
            </a:xfrm>
            <a:prstGeom prst="rect">
              <a:avLst/>
            </a:prstGeom>
            <a:noFill/>
          </p:spPr>
          <p:txBody>
            <a:bodyPr wrap="square" rtlCol="0">
              <a:spAutoFit/>
            </a:bodyPr>
            <a:lstStyle/>
            <a:p>
              <a:pPr algn="ctr"/>
              <a:r>
                <a:rPr lang="es-ES" sz="750" b="1" dirty="0">
                  <a:solidFill>
                    <a:srgbClr val="26478D"/>
                  </a:solidFill>
                  <a:latin typeface="Arial" panose="020B0604020202020204" pitchFamily="34" charset="0"/>
                  <a:cs typeface="Arial" panose="020B0604020202020204" pitchFamily="34" charset="0"/>
                </a:rPr>
                <a:t>Business Owner</a:t>
              </a:r>
              <a:endParaRPr lang="es-CO" sz="675" b="1" dirty="0">
                <a:solidFill>
                  <a:srgbClr val="26478D"/>
                </a:solidFill>
                <a:latin typeface="Arial" panose="020B0604020202020204" pitchFamily="34" charset="0"/>
                <a:cs typeface="Arial" panose="020B0604020202020204" pitchFamily="34" charset="0"/>
              </a:endParaRPr>
            </a:p>
          </p:txBody>
        </p:sp>
      </p:grpSp>
      <p:grpSp>
        <p:nvGrpSpPr>
          <p:cNvPr id="35" name="Grupo 34">
            <a:extLst>
              <a:ext uri="{FF2B5EF4-FFF2-40B4-BE49-F238E27FC236}">
                <a16:creationId xmlns:a16="http://schemas.microsoft.com/office/drawing/2014/main" id="{F5E69CD9-9255-4CA7-BD64-6EF2CC27825A}"/>
              </a:ext>
            </a:extLst>
          </p:cNvPr>
          <p:cNvGrpSpPr/>
          <p:nvPr/>
        </p:nvGrpSpPr>
        <p:grpSpPr>
          <a:xfrm>
            <a:off x="523983" y="746023"/>
            <a:ext cx="626742" cy="752640"/>
            <a:chOff x="6180468" y="2192641"/>
            <a:chExt cx="1598735" cy="2280555"/>
          </a:xfrm>
        </p:grpSpPr>
        <p:sp>
          <p:nvSpPr>
            <p:cNvPr id="36" name="CuadroTexto 35">
              <a:extLst>
                <a:ext uri="{FF2B5EF4-FFF2-40B4-BE49-F238E27FC236}">
                  <a16:creationId xmlns:a16="http://schemas.microsoft.com/office/drawing/2014/main" id="{15D7B1DC-BF27-46CB-B77A-85A5D4DDB467}"/>
                </a:ext>
              </a:extLst>
            </p:cNvPr>
            <p:cNvSpPr txBox="1"/>
            <p:nvPr/>
          </p:nvSpPr>
          <p:spPr>
            <a:xfrm>
              <a:off x="6180468" y="3493982"/>
              <a:ext cx="1598735" cy="979214"/>
            </a:xfrm>
            <a:prstGeom prst="rect">
              <a:avLst/>
            </a:prstGeom>
            <a:noFill/>
          </p:spPr>
          <p:txBody>
            <a:bodyPr wrap="square" rtlCol="0">
              <a:spAutoFit/>
            </a:bodyPr>
            <a:lstStyle/>
            <a:p>
              <a:pPr algn="ctr"/>
              <a:r>
                <a:rPr lang="es-ES" sz="750" b="1" dirty="0" err="1">
                  <a:solidFill>
                    <a:srgbClr val="26478D"/>
                  </a:solidFill>
                  <a:latin typeface="Arial" panose="020B0604020202020204" pitchFamily="34" charset="0"/>
                  <a:cs typeface="Arial" panose="020B0604020202020204" pitchFamily="34" charset="0"/>
                </a:rPr>
                <a:t>System</a:t>
              </a:r>
              <a:endParaRPr lang="es-ES" sz="750" b="1" dirty="0">
                <a:solidFill>
                  <a:srgbClr val="26478D"/>
                </a:solidFill>
                <a:latin typeface="Arial" panose="020B0604020202020204" pitchFamily="34" charset="0"/>
                <a:cs typeface="Arial" panose="020B0604020202020204" pitchFamily="34" charset="0"/>
              </a:endParaRPr>
            </a:p>
            <a:p>
              <a:pPr algn="ctr"/>
              <a:r>
                <a:rPr lang="es-ES" sz="750" b="1" dirty="0" err="1">
                  <a:solidFill>
                    <a:srgbClr val="26478D"/>
                  </a:solidFill>
                  <a:latin typeface="Arial" panose="020B0604020202020204" pitchFamily="34" charset="0"/>
                  <a:cs typeface="Arial" panose="020B0604020202020204" pitchFamily="34" charset="0"/>
                </a:rPr>
                <a:t>Architect</a:t>
              </a:r>
              <a:endParaRPr lang="es-CO" sz="750" b="1" dirty="0">
                <a:solidFill>
                  <a:srgbClr val="26478D"/>
                </a:solidFill>
                <a:latin typeface="Arial" panose="020B0604020202020204" pitchFamily="34" charset="0"/>
                <a:cs typeface="Arial" panose="020B0604020202020204" pitchFamily="34" charset="0"/>
              </a:endParaRPr>
            </a:p>
          </p:txBody>
        </p:sp>
        <p:pic>
          <p:nvPicPr>
            <p:cNvPr id="37" name="Imagen 36">
              <a:hlinkClick r:id="rId4"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844" y="2192641"/>
              <a:ext cx="1297568" cy="1297568"/>
            </a:xfrm>
            <a:prstGeom prst="rect">
              <a:avLst/>
            </a:prstGeom>
          </p:spPr>
        </p:pic>
      </p:grpSp>
      <p:grpSp>
        <p:nvGrpSpPr>
          <p:cNvPr id="38" name="Grupo 37">
            <a:extLst>
              <a:ext uri="{FF2B5EF4-FFF2-40B4-BE49-F238E27FC236}">
                <a16:creationId xmlns:a16="http://schemas.microsoft.com/office/drawing/2014/main" id="{367F7FDC-F000-4ACB-AC36-D8112F8C094B}"/>
              </a:ext>
            </a:extLst>
          </p:cNvPr>
          <p:cNvGrpSpPr/>
          <p:nvPr/>
        </p:nvGrpSpPr>
        <p:grpSpPr>
          <a:xfrm>
            <a:off x="1091592" y="1408128"/>
            <a:ext cx="493339" cy="641238"/>
            <a:chOff x="4746340" y="2189534"/>
            <a:chExt cx="1278750" cy="1943000"/>
          </a:xfrm>
        </p:grpSpPr>
        <p:sp>
          <p:nvSpPr>
            <p:cNvPr id="39" name="CuadroTexto 38">
              <a:extLst>
                <a:ext uri="{FF2B5EF4-FFF2-40B4-BE49-F238E27FC236}">
                  <a16:creationId xmlns:a16="http://schemas.microsoft.com/office/drawing/2014/main" id="{6A671CCF-86F6-4B27-BC2A-1DE6383F5682}"/>
                </a:ext>
              </a:extLst>
            </p:cNvPr>
            <p:cNvSpPr txBox="1"/>
            <p:nvPr/>
          </p:nvSpPr>
          <p:spPr>
            <a:xfrm>
              <a:off x="4746340" y="3572982"/>
              <a:ext cx="1278750" cy="559552"/>
            </a:xfrm>
            <a:prstGeom prst="rect">
              <a:avLst/>
            </a:prstGeom>
            <a:noFill/>
          </p:spPr>
          <p:txBody>
            <a:bodyPr wrap="square" rtlCol="0">
              <a:spAutoFit/>
            </a:bodyPr>
            <a:lstStyle/>
            <a:p>
              <a:pPr algn="ctr"/>
              <a:r>
                <a:rPr lang="es-ES" sz="600" b="1" dirty="0">
                  <a:solidFill>
                    <a:srgbClr val="26478D"/>
                  </a:solidFill>
                  <a:latin typeface="Arial" panose="020B0604020202020204" pitchFamily="34" charset="0"/>
                  <a:cs typeface="Arial" panose="020B0604020202020204" pitchFamily="34" charset="0"/>
                </a:rPr>
                <a:t>RTE</a:t>
              </a:r>
              <a:endParaRPr lang="es-CO" sz="600" b="1" dirty="0">
                <a:solidFill>
                  <a:srgbClr val="26478D"/>
                </a:solidFill>
                <a:latin typeface="Arial" panose="020B0604020202020204" pitchFamily="34" charset="0"/>
                <a:cs typeface="Arial" panose="020B0604020202020204" pitchFamily="34" charset="0"/>
              </a:endParaRPr>
            </a:p>
          </p:txBody>
        </p:sp>
        <p:pic>
          <p:nvPicPr>
            <p:cNvPr id="40" name="Imagen 39">
              <a:hlinkClick r:id="rId6"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9121" y="2189534"/>
              <a:ext cx="1037437" cy="1297568"/>
            </a:xfrm>
            <a:prstGeom prst="rect">
              <a:avLst/>
            </a:prstGeom>
          </p:spPr>
        </p:pic>
      </p:grpSp>
      <p:grpSp>
        <p:nvGrpSpPr>
          <p:cNvPr id="41" name="Grupo 40">
            <a:extLst>
              <a:ext uri="{FF2B5EF4-FFF2-40B4-BE49-F238E27FC236}">
                <a16:creationId xmlns:a16="http://schemas.microsoft.com/office/drawing/2014/main" id="{A5B8AE34-1E36-41CC-A04F-F8EB5FD33D00}"/>
              </a:ext>
            </a:extLst>
          </p:cNvPr>
          <p:cNvGrpSpPr/>
          <p:nvPr/>
        </p:nvGrpSpPr>
        <p:grpSpPr>
          <a:xfrm>
            <a:off x="1424286" y="760788"/>
            <a:ext cx="794453" cy="717212"/>
            <a:chOff x="2824586" y="2209260"/>
            <a:chExt cx="2112357" cy="2173204"/>
          </a:xfrm>
        </p:grpSpPr>
        <p:sp>
          <p:nvSpPr>
            <p:cNvPr id="42" name="CuadroTexto 41">
              <a:extLst>
                <a:ext uri="{FF2B5EF4-FFF2-40B4-BE49-F238E27FC236}">
                  <a16:creationId xmlns:a16="http://schemas.microsoft.com/office/drawing/2014/main" id="{1C8136B6-8D00-41D6-AB44-0E8946E6038A}"/>
                </a:ext>
              </a:extLst>
            </p:cNvPr>
            <p:cNvSpPr txBox="1"/>
            <p:nvPr/>
          </p:nvSpPr>
          <p:spPr>
            <a:xfrm>
              <a:off x="2824586" y="3403251"/>
              <a:ext cx="2112357" cy="979213"/>
            </a:xfrm>
            <a:prstGeom prst="rect">
              <a:avLst/>
            </a:prstGeom>
            <a:noFill/>
          </p:spPr>
          <p:txBody>
            <a:bodyPr wrap="square" rtlCol="0">
              <a:spAutoFit/>
            </a:bodyPr>
            <a:lstStyle/>
            <a:p>
              <a:pPr algn="ctr"/>
              <a:r>
                <a:rPr lang="es-ES" sz="750" b="1" dirty="0" err="1">
                  <a:solidFill>
                    <a:srgbClr val="26478D"/>
                  </a:solidFill>
                  <a:latin typeface="Arial" panose="020B0604020202020204" pitchFamily="34" charset="0"/>
                  <a:cs typeface="Arial" panose="020B0604020202020204" pitchFamily="34" charset="0"/>
                </a:rPr>
                <a:t>Product</a:t>
              </a:r>
              <a:r>
                <a:rPr lang="es-ES" sz="750" b="1" dirty="0">
                  <a:solidFill>
                    <a:srgbClr val="26478D"/>
                  </a:solidFill>
                  <a:latin typeface="Arial" panose="020B0604020202020204" pitchFamily="34" charset="0"/>
                  <a:cs typeface="Arial" panose="020B0604020202020204" pitchFamily="34" charset="0"/>
                </a:rPr>
                <a:t> Management</a:t>
              </a:r>
              <a:endParaRPr lang="es-CO" sz="750" b="1" dirty="0">
                <a:solidFill>
                  <a:srgbClr val="26478D"/>
                </a:solidFill>
                <a:latin typeface="Arial" panose="020B0604020202020204" pitchFamily="34" charset="0"/>
                <a:cs typeface="Arial" panose="020B0604020202020204" pitchFamily="34" charset="0"/>
              </a:endParaRPr>
            </a:p>
          </p:txBody>
        </p:sp>
        <p:pic>
          <p:nvPicPr>
            <p:cNvPr id="43" name="Imagen 42">
              <a:hlinkClick r:id="rId8"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6701" y="2209260"/>
              <a:ext cx="1007364" cy="1297570"/>
            </a:xfrm>
            <a:prstGeom prst="rect">
              <a:avLst/>
            </a:prstGeom>
          </p:spPr>
        </p:pic>
      </p:grpSp>
      <p:grpSp>
        <p:nvGrpSpPr>
          <p:cNvPr id="46" name="Grupo 45">
            <a:extLst>
              <a:ext uri="{FF2B5EF4-FFF2-40B4-BE49-F238E27FC236}">
                <a16:creationId xmlns:a16="http://schemas.microsoft.com/office/drawing/2014/main" id="{0EB029F1-EA20-4DB9-A705-B78084CFB8CB}"/>
              </a:ext>
            </a:extLst>
          </p:cNvPr>
          <p:cNvGrpSpPr/>
          <p:nvPr/>
        </p:nvGrpSpPr>
        <p:grpSpPr>
          <a:xfrm>
            <a:off x="630674" y="3465638"/>
            <a:ext cx="600962" cy="789335"/>
            <a:chOff x="2784550" y="4579942"/>
            <a:chExt cx="1631551" cy="1999764"/>
          </a:xfrm>
        </p:grpSpPr>
        <p:pic>
          <p:nvPicPr>
            <p:cNvPr id="47" name="Imagen 46">
              <a:hlinkClick r:id="" action="ppaction://noaction"/>
              <a:extLst>
                <a:ext uri="{FF2B5EF4-FFF2-40B4-BE49-F238E27FC236}">
                  <a16:creationId xmlns:a16="http://schemas.microsoft.com/office/drawing/2014/main" id="{91CAF8AB-960C-4CBB-BBC4-57633C009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48" name="CuadroTexto 47">
              <a:extLst>
                <a:ext uri="{FF2B5EF4-FFF2-40B4-BE49-F238E27FC236}">
                  <a16:creationId xmlns:a16="http://schemas.microsoft.com/office/drawing/2014/main" id="{5587F2DF-A015-4CD9-8ACA-4B2CB30BBCB8}"/>
                </a:ext>
              </a:extLst>
            </p:cNvPr>
            <p:cNvSpPr txBox="1"/>
            <p:nvPr/>
          </p:nvSpPr>
          <p:spPr>
            <a:xfrm>
              <a:off x="2784550" y="5644011"/>
              <a:ext cx="1631551" cy="935695"/>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Dev </a:t>
              </a:r>
              <a:r>
                <a:rPr lang="es-ES" sz="900" b="1" dirty="0" err="1">
                  <a:solidFill>
                    <a:srgbClr val="26478D"/>
                  </a:solidFill>
                  <a:latin typeface="Arial" panose="020B0604020202020204" pitchFamily="34" charset="0"/>
                  <a:cs typeface="Arial" panose="020B0604020202020204" pitchFamily="34" charset="0"/>
                </a:rPr>
                <a:t>Team</a:t>
              </a:r>
              <a:endParaRPr lang="es-CO" sz="900" b="1" dirty="0">
                <a:solidFill>
                  <a:srgbClr val="26478D"/>
                </a:solidFill>
                <a:latin typeface="Arial" panose="020B0604020202020204" pitchFamily="34" charset="0"/>
                <a:cs typeface="Arial" panose="020B0604020202020204" pitchFamily="34" charset="0"/>
              </a:endParaRPr>
            </a:p>
          </p:txBody>
        </p:sp>
      </p:grpSp>
      <p:grpSp>
        <p:nvGrpSpPr>
          <p:cNvPr id="49" name="Grupo 48">
            <a:extLst>
              <a:ext uri="{FF2B5EF4-FFF2-40B4-BE49-F238E27FC236}">
                <a16:creationId xmlns:a16="http://schemas.microsoft.com/office/drawing/2014/main" id="{441B7110-2782-4239-B127-75DDEB2FC418}"/>
              </a:ext>
            </a:extLst>
          </p:cNvPr>
          <p:cNvGrpSpPr/>
          <p:nvPr/>
        </p:nvGrpSpPr>
        <p:grpSpPr>
          <a:xfrm>
            <a:off x="1231636" y="3008376"/>
            <a:ext cx="537520" cy="774647"/>
            <a:chOff x="4547452" y="4575576"/>
            <a:chExt cx="1533368" cy="2193725"/>
          </a:xfrm>
        </p:grpSpPr>
        <p:pic>
          <p:nvPicPr>
            <p:cNvPr id="50" name="Imagen 49">
              <a:hlinkClick r:id="rId2" action="ppaction://hlinksldjump"/>
              <a:extLst>
                <a:ext uri="{FF2B5EF4-FFF2-40B4-BE49-F238E27FC236}">
                  <a16:creationId xmlns:a16="http://schemas.microsoft.com/office/drawing/2014/main" id="{486F8644-A7F6-4E67-BA0D-3C425897EC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51" name="CuadroTexto 50">
              <a:extLst>
                <a:ext uri="{FF2B5EF4-FFF2-40B4-BE49-F238E27FC236}">
                  <a16:creationId xmlns:a16="http://schemas.microsoft.com/office/drawing/2014/main" id="{DF69F765-46A1-4610-959E-6530A898C93B}"/>
                </a:ext>
              </a:extLst>
            </p:cNvPr>
            <p:cNvSpPr txBox="1"/>
            <p:nvPr/>
          </p:nvSpPr>
          <p:spPr>
            <a:xfrm>
              <a:off x="4547452" y="5821081"/>
              <a:ext cx="1533368" cy="948220"/>
            </a:xfrm>
            <a:prstGeom prst="rect">
              <a:avLst/>
            </a:prstGeom>
            <a:noFill/>
          </p:spPr>
          <p:txBody>
            <a:bodyPr wrap="square" rtlCol="0">
              <a:spAutoFit/>
            </a:bodyPr>
            <a:lstStyle/>
            <a:p>
              <a:pPr algn="ctr"/>
              <a:r>
                <a:rPr lang="es-ES" sz="788" b="1" dirty="0">
                  <a:solidFill>
                    <a:srgbClr val="26478D"/>
                  </a:solidFill>
                  <a:latin typeface="Arial" panose="020B0604020202020204" pitchFamily="34" charset="0"/>
                  <a:cs typeface="Arial" panose="020B0604020202020204" pitchFamily="34" charset="0"/>
                </a:rPr>
                <a:t>Scrum Master</a:t>
              </a:r>
              <a:endParaRPr lang="es-CO" sz="788" b="1" dirty="0">
                <a:solidFill>
                  <a:srgbClr val="26478D"/>
                </a:solidFill>
                <a:latin typeface="Arial" panose="020B0604020202020204" pitchFamily="34" charset="0"/>
                <a:cs typeface="Arial" panose="020B0604020202020204" pitchFamily="34" charset="0"/>
              </a:endParaRPr>
            </a:p>
          </p:txBody>
        </p:sp>
      </p:grpSp>
      <p:grpSp>
        <p:nvGrpSpPr>
          <p:cNvPr id="52" name="Grupo 51">
            <a:extLst>
              <a:ext uri="{FF2B5EF4-FFF2-40B4-BE49-F238E27FC236}">
                <a16:creationId xmlns:a16="http://schemas.microsoft.com/office/drawing/2014/main" id="{2791FB21-CF3B-4ABA-BB3F-69FD693645C2}"/>
              </a:ext>
            </a:extLst>
          </p:cNvPr>
          <p:cNvGrpSpPr/>
          <p:nvPr/>
        </p:nvGrpSpPr>
        <p:grpSpPr>
          <a:xfrm>
            <a:off x="1688994" y="3644584"/>
            <a:ext cx="663210" cy="713228"/>
            <a:chOff x="6463181" y="4575576"/>
            <a:chExt cx="2458571" cy="2309304"/>
          </a:xfrm>
        </p:grpSpPr>
        <p:pic>
          <p:nvPicPr>
            <p:cNvPr id="53" name="Imagen 52">
              <a:hlinkClick r:id="rId6" action="ppaction://hlinksldjump"/>
              <a:extLst>
                <a:ext uri="{FF2B5EF4-FFF2-40B4-BE49-F238E27FC236}">
                  <a16:creationId xmlns:a16="http://schemas.microsoft.com/office/drawing/2014/main" id="{611B5FBE-EE74-4DBD-9067-7EE4D475863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54" name="CuadroTexto 53">
              <a:extLst>
                <a:ext uri="{FF2B5EF4-FFF2-40B4-BE49-F238E27FC236}">
                  <a16:creationId xmlns:a16="http://schemas.microsoft.com/office/drawing/2014/main" id="{5603F566-16E7-4B39-9677-5B95A0A32623}"/>
                </a:ext>
              </a:extLst>
            </p:cNvPr>
            <p:cNvSpPr txBox="1"/>
            <p:nvPr/>
          </p:nvSpPr>
          <p:spPr>
            <a:xfrm>
              <a:off x="6463181" y="5763788"/>
              <a:ext cx="2458571" cy="1121092"/>
            </a:xfrm>
            <a:prstGeom prst="rect">
              <a:avLst/>
            </a:prstGeom>
            <a:noFill/>
          </p:spPr>
          <p:txBody>
            <a:bodyPr wrap="square" rtlCol="0">
              <a:spAutoFit/>
            </a:bodyPr>
            <a:lstStyle/>
            <a:p>
              <a:pPr algn="ctr"/>
              <a:r>
                <a:rPr lang="es-ES" sz="825" b="1" dirty="0" err="1">
                  <a:solidFill>
                    <a:srgbClr val="26478D"/>
                  </a:solidFill>
                  <a:latin typeface="Arial" panose="020B0604020202020204" pitchFamily="34" charset="0"/>
                  <a:cs typeface="Arial" panose="020B0604020202020204" pitchFamily="34" charset="0"/>
                </a:rPr>
                <a:t>Product</a:t>
              </a:r>
              <a:r>
                <a:rPr lang="es-ES" sz="825" b="1" dirty="0">
                  <a:solidFill>
                    <a:srgbClr val="26478D"/>
                  </a:solidFill>
                  <a:latin typeface="Arial" panose="020B0604020202020204" pitchFamily="34" charset="0"/>
                  <a:cs typeface="Arial" panose="020B0604020202020204" pitchFamily="34" charset="0"/>
                </a:rPr>
                <a:t> Owner</a:t>
              </a:r>
              <a:endParaRPr lang="es-CO" sz="825" b="1" dirty="0">
                <a:solidFill>
                  <a:srgbClr val="26478D"/>
                </a:solidFill>
                <a:latin typeface="Arial" panose="020B0604020202020204" pitchFamily="34" charset="0"/>
                <a:cs typeface="Arial" panose="020B0604020202020204" pitchFamily="34" charset="0"/>
              </a:endParaRPr>
            </a:p>
          </p:txBody>
        </p:sp>
      </p:grpSp>
      <p:sp>
        <p:nvSpPr>
          <p:cNvPr id="55" name="CuadroTexto 54">
            <a:extLst>
              <a:ext uri="{FF2B5EF4-FFF2-40B4-BE49-F238E27FC236}">
                <a16:creationId xmlns:a16="http://schemas.microsoft.com/office/drawing/2014/main" id="{7BBDE384-E19E-4EE5-9BF1-3C6D440D4FBE}"/>
              </a:ext>
            </a:extLst>
          </p:cNvPr>
          <p:cNvSpPr txBox="1"/>
          <p:nvPr/>
        </p:nvSpPr>
        <p:spPr>
          <a:xfrm>
            <a:off x="95583" y="1130550"/>
            <a:ext cx="392415" cy="1114919"/>
          </a:xfrm>
          <a:prstGeom prst="rect">
            <a:avLst/>
          </a:prstGeom>
          <a:noFill/>
        </p:spPr>
        <p:txBody>
          <a:bodyPr vert="vert270" wrap="square" rtlCol="0">
            <a:spAutoFit/>
          </a:bodyPr>
          <a:lstStyle/>
          <a:p>
            <a:pPr algn="ctr"/>
            <a:r>
              <a:rPr lang="es-ES" b="1" dirty="0">
                <a:solidFill>
                  <a:srgbClr val="575756"/>
                </a:solidFill>
                <a:latin typeface="Arial" panose="020B0604020202020204" pitchFamily="34" charset="0"/>
                <a:cs typeface="Arial" panose="020B0604020202020204" pitchFamily="34" charset="0"/>
              </a:rPr>
              <a:t>PROGRAM</a:t>
            </a:r>
            <a:endParaRPr lang="es-CO" b="1" dirty="0">
              <a:solidFill>
                <a:srgbClr val="575756"/>
              </a:solidFill>
              <a:latin typeface="Arial" panose="020B0604020202020204" pitchFamily="34" charset="0"/>
              <a:cs typeface="Arial" panose="020B0604020202020204" pitchFamily="34" charset="0"/>
            </a:endParaRPr>
          </a:p>
        </p:txBody>
      </p:sp>
      <p:sp>
        <p:nvSpPr>
          <p:cNvPr id="56" name="CuadroTexto 55">
            <a:extLst>
              <a:ext uri="{FF2B5EF4-FFF2-40B4-BE49-F238E27FC236}">
                <a16:creationId xmlns:a16="http://schemas.microsoft.com/office/drawing/2014/main" id="{4364D9BA-AF08-4364-8622-3943F15FC349}"/>
              </a:ext>
            </a:extLst>
          </p:cNvPr>
          <p:cNvSpPr txBox="1"/>
          <p:nvPr/>
        </p:nvSpPr>
        <p:spPr>
          <a:xfrm>
            <a:off x="105408" y="2939321"/>
            <a:ext cx="369332" cy="820490"/>
          </a:xfrm>
          <a:prstGeom prst="rect">
            <a:avLst/>
          </a:prstGeom>
          <a:noFill/>
        </p:spPr>
        <p:txBody>
          <a:bodyPr vert="vert270" wrap="square" rtlCol="0">
            <a:spAutoFit/>
          </a:bodyPr>
          <a:lstStyle/>
          <a:p>
            <a:pPr algn="ctr"/>
            <a:r>
              <a:rPr lang="es-ES" sz="1200" b="1" dirty="0">
                <a:solidFill>
                  <a:srgbClr val="575756"/>
                </a:solidFill>
                <a:latin typeface="Arial" panose="020B0604020202020204" pitchFamily="34" charset="0"/>
                <a:cs typeface="Arial" panose="020B0604020202020204" pitchFamily="34" charset="0"/>
              </a:rPr>
              <a:t>TEAM</a:t>
            </a:r>
            <a:endParaRPr lang="es-CO" sz="1200" b="1" dirty="0">
              <a:solidFill>
                <a:srgbClr val="575756"/>
              </a:solidFill>
              <a:latin typeface="Arial" panose="020B0604020202020204" pitchFamily="34" charset="0"/>
              <a:cs typeface="Arial" panose="020B0604020202020204" pitchFamily="34" charset="0"/>
            </a:endParaRPr>
          </a:p>
        </p:txBody>
      </p:sp>
      <p:sp>
        <p:nvSpPr>
          <p:cNvPr id="57" name="Rectángulo 56"/>
          <p:cNvSpPr/>
          <p:nvPr/>
        </p:nvSpPr>
        <p:spPr>
          <a:xfrm rot="5400000">
            <a:off x="5245408" y="632666"/>
            <a:ext cx="401537" cy="89923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050" dirty="0">
                <a:solidFill>
                  <a:prstClr val="white"/>
                </a:solidFill>
                <a:latin typeface="Arial" panose="020B0604020202020204" pitchFamily="34" charset="0"/>
                <a:cs typeface="Arial" panose="020B0604020202020204" pitchFamily="34" charset="0"/>
              </a:rPr>
              <a:t>Scrum of Scrum</a:t>
            </a:r>
          </a:p>
        </p:txBody>
      </p:sp>
      <p:sp>
        <p:nvSpPr>
          <p:cNvPr id="58" name="Rectángulo 57"/>
          <p:cNvSpPr/>
          <p:nvPr/>
        </p:nvSpPr>
        <p:spPr>
          <a:xfrm rot="5400000">
            <a:off x="6603283" y="632666"/>
            <a:ext cx="401537" cy="89923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050" dirty="0">
                <a:solidFill>
                  <a:prstClr val="white"/>
                </a:solidFill>
                <a:latin typeface="Arial" panose="020B0604020202020204" pitchFamily="34" charset="0"/>
                <a:cs typeface="Arial" panose="020B0604020202020204" pitchFamily="34" charset="0"/>
              </a:rPr>
              <a:t>PO </a:t>
            </a:r>
            <a:r>
              <a:rPr lang="es-CO" sz="1050" dirty="0" err="1">
                <a:solidFill>
                  <a:prstClr val="white"/>
                </a:solidFill>
                <a:latin typeface="Arial" panose="020B0604020202020204" pitchFamily="34" charset="0"/>
                <a:cs typeface="Arial" panose="020B0604020202020204" pitchFamily="34" charset="0"/>
              </a:rPr>
              <a:t>Sync</a:t>
            </a:r>
            <a:endParaRPr lang="es-CO" sz="1050" dirty="0">
              <a:solidFill>
                <a:prstClr val="white"/>
              </a:solidFill>
              <a:latin typeface="Arial" panose="020B0604020202020204" pitchFamily="34" charset="0"/>
              <a:cs typeface="Arial" panose="020B0604020202020204" pitchFamily="34" charset="0"/>
            </a:endParaRPr>
          </a:p>
        </p:txBody>
      </p:sp>
      <p:sp>
        <p:nvSpPr>
          <p:cNvPr id="59" name="Rectángulo 58">
            <a:hlinkClick r:id="" action="ppaction://noaction"/>
          </p:cNvPr>
          <p:cNvSpPr/>
          <p:nvPr/>
        </p:nvSpPr>
        <p:spPr>
          <a:xfrm>
            <a:off x="2392872" y="3024994"/>
            <a:ext cx="1046002" cy="369515"/>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err="1">
                <a:solidFill>
                  <a:prstClr val="white"/>
                </a:solidFill>
                <a:latin typeface="Arial" panose="020B0604020202020204" pitchFamily="34" charset="0"/>
                <a:cs typeface="Arial" panose="020B0604020202020204" pitchFamily="34" charset="0"/>
              </a:rPr>
              <a:t>Reunion</a:t>
            </a:r>
            <a:r>
              <a:rPr lang="es-CO" sz="900" b="1" dirty="0">
                <a:solidFill>
                  <a:prstClr val="white"/>
                </a:solidFill>
                <a:latin typeface="Arial" panose="020B0604020202020204" pitchFamily="34" charset="0"/>
                <a:cs typeface="Arial" panose="020B0604020202020204" pitchFamily="34" charset="0"/>
              </a:rPr>
              <a:t> Arquitectura</a:t>
            </a:r>
          </a:p>
        </p:txBody>
      </p:sp>
      <p:sp>
        <p:nvSpPr>
          <p:cNvPr id="60" name="Rectángulo 59">
            <a:hlinkClick r:id="" action="ppaction://noaction"/>
          </p:cNvPr>
          <p:cNvSpPr/>
          <p:nvPr/>
        </p:nvSpPr>
        <p:spPr>
          <a:xfrm>
            <a:off x="2402346" y="3506114"/>
            <a:ext cx="1046002" cy="369515"/>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solidFill>
                  <a:prstClr val="white"/>
                </a:solidFill>
                <a:latin typeface="Arial" panose="020B0604020202020204" pitchFamily="34" charset="0"/>
                <a:cs typeface="Arial" panose="020B0604020202020204" pitchFamily="34" charset="0"/>
              </a:rPr>
              <a:t>Refinamiento HU</a:t>
            </a:r>
          </a:p>
        </p:txBody>
      </p:sp>
      <p:sp>
        <p:nvSpPr>
          <p:cNvPr id="61" name="Rectángulo 60">
            <a:hlinkClick r:id="" action="ppaction://noaction"/>
          </p:cNvPr>
          <p:cNvSpPr/>
          <p:nvPr/>
        </p:nvSpPr>
        <p:spPr>
          <a:xfrm>
            <a:off x="3970212" y="3213951"/>
            <a:ext cx="908683" cy="210424"/>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Planing</a:t>
            </a:r>
            <a:endParaRPr lang="es-CO" sz="900" dirty="0">
              <a:solidFill>
                <a:prstClr val="white"/>
              </a:solidFill>
              <a:latin typeface="Arial" panose="020B0604020202020204" pitchFamily="34" charset="0"/>
              <a:cs typeface="Arial" panose="020B0604020202020204" pitchFamily="34" charset="0"/>
            </a:endParaRPr>
          </a:p>
        </p:txBody>
      </p:sp>
      <p:sp>
        <p:nvSpPr>
          <p:cNvPr id="62" name="Rectángulo 61">
            <a:hlinkClick r:id="" action="ppaction://noaction"/>
          </p:cNvPr>
          <p:cNvSpPr/>
          <p:nvPr/>
        </p:nvSpPr>
        <p:spPr>
          <a:xfrm>
            <a:off x="3968138" y="3448687"/>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Execute</a:t>
            </a:r>
            <a:endParaRPr lang="es-CO" sz="900" dirty="0">
              <a:solidFill>
                <a:prstClr val="white"/>
              </a:solidFill>
              <a:latin typeface="Arial" panose="020B0604020202020204" pitchFamily="34" charset="0"/>
              <a:cs typeface="Arial" panose="020B0604020202020204" pitchFamily="34" charset="0"/>
            </a:endParaRPr>
          </a:p>
        </p:txBody>
      </p:sp>
      <p:sp>
        <p:nvSpPr>
          <p:cNvPr id="63" name="Rectángulo 62">
            <a:hlinkClick r:id="" action="ppaction://noaction"/>
          </p:cNvPr>
          <p:cNvSpPr/>
          <p:nvPr/>
        </p:nvSpPr>
        <p:spPr>
          <a:xfrm>
            <a:off x="3968138" y="3868602"/>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Review</a:t>
            </a:r>
            <a:endParaRPr lang="es-CO" sz="900" dirty="0">
              <a:solidFill>
                <a:prstClr val="white"/>
              </a:solidFill>
              <a:latin typeface="Arial" panose="020B0604020202020204" pitchFamily="34" charset="0"/>
              <a:cs typeface="Arial" panose="020B0604020202020204" pitchFamily="34" charset="0"/>
            </a:endParaRPr>
          </a:p>
        </p:txBody>
      </p:sp>
      <p:sp>
        <p:nvSpPr>
          <p:cNvPr id="64" name="Rectángulo 63">
            <a:hlinkClick r:id="" action="ppaction://noaction"/>
          </p:cNvPr>
          <p:cNvSpPr/>
          <p:nvPr/>
        </p:nvSpPr>
        <p:spPr>
          <a:xfrm>
            <a:off x="3968138" y="4072272"/>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Retrospective</a:t>
            </a:r>
            <a:endParaRPr lang="es-CO" sz="900" dirty="0">
              <a:solidFill>
                <a:prstClr val="white"/>
              </a:solidFill>
              <a:latin typeface="Arial" panose="020B0604020202020204" pitchFamily="34" charset="0"/>
              <a:cs typeface="Arial" panose="020B0604020202020204" pitchFamily="34" charset="0"/>
            </a:endParaRPr>
          </a:p>
        </p:txBody>
      </p:sp>
      <p:sp>
        <p:nvSpPr>
          <p:cNvPr id="79" name="Rectángulo 78"/>
          <p:cNvSpPr/>
          <p:nvPr/>
        </p:nvSpPr>
        <p:spPr>
          <a:xfrm rot="5400000">
            <a:off x="5305725" y="1921717"/>
            <a:ext cx="371858" cy="891987"/>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050" dirty="0">
                <a:solidFill>
                  <a:prstClr val="white"/>
                </a:solidFill>
                <a:latin typeface="Arial" panose="020B0604020202020204" pitchFamily="34" charset="0"/>
                <a:cs typeface="Arial" panose="020B0604020202020204" pitchFamily="34" charset="0"/>
              </a:rPr>
              <a:t>System Demo</a:t>
            </a:r>
          </a:p>
        </p:txBody>
      </p:sp>
      <p:sp>
        <p:nvSpPr>
          <p:cNvPr id="84" name="Rectángulo 83">
            <a:hlinkClick r:id="" action="ppaction://noaction"/>
          </p:cNvPr>
          <p:cNvSpPr/>
          <p:nvPr/>
        </p:nvSpPr>
        <p:spPr>
          <a:xfrm>
            <a:off x="3968138" y="3656804"/>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Daily</a:t>
            </a:r>
            <a:endParaRPr lang="es-CO" sz="900" dirty="0">
              <a:solidFill>
                <a:prstClr val="white"/>
              </a:solidFill>
              <a:latin typeface="Arial" panose="020B0604020202020204" pitchFamily="34" charset="0"/>
              <a:cs typeface="Arial" panose="020B0604020202020204" pitchFamily="34" charset="0"/>
            </a:endParaRPr>
          </a:p>
        </p:txBody>
      </p:sp>
      <p:sp>
        <p:nvSpPr>
          <p:cNvPr id="85" name="Rectángulo 84"/>
          <p:cNvSpPr/>
          <p:nvPr/>
        </p:nvSpPr>
        <p:spPr>
          <a:xfrm rot="5400000">
            <a:off x="5391018" y="2640992"/>
            <a:ext cx="202560" cy="89923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solidFill>
                  <a:prstClr val="white"/>
                </a:solidFill>
                <a:latin typeface="Arial" panose="020B0604020202020204" pitchFamily="34" charset="0"/>
                <a:cs typeface="Arial" panose="020B0604020202020204" pitchFamily="34" charset="0"/>
              </a:rPr>
              <a:t>Iteration</a:t>
            </a:r>
            <a:endParaRPr lang="es-CO" dirty="0">
              <a:solidFill>
                <a:prstClr val="white"/>
              </a:solidFill>
              <a:latin typeface="Arial" panose="020B0604020202020204" pitchFamily="34" charset="0"/>
              <a:cs typeface="Arial" panose="020B0604020202020204" pitchFamily="34" charset="0"/>
            </a:endParaRPr>
          </a:p>
        </p:txBody>
      </p:sp>
      <p:sp>
        <p:nvSpPr>
          <p:cNvPr id="86" name="Rectángulo 85">
            <a:hlinkClick r:id="" action="ppaction://noaction"/>
          </p:cNvPr>
          <p:cNvSpPr/>
          <p:nvPr/>
        </p:nvSpPr>
        <p:spPr>
          <a:xfrm>
            <a:off x="5037993" y="3213951"/>
            <a:ext cx="908683" cy="210424"/>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Planing</a:t>
            </a:r>
            <a:endParaRPr lang="es-CO" sz="900" dirty="0">
              <a:solidFill>
                <a:prstClr val="white"/>
              </a:solidFill>
              <a:latin typeface="Arial" panose="020B0604020202020204" pitchFamily="34" charset="0"/>
              <a:cs typeface="Arial" panose="020B0604020202020204" pitchFamily="34" charset="0"/>
            </a:endParaRPr>
          </a:p>
        </p:txBody>
      </p:sp>
      <p:sp>
        <p:nvSpPr>
          <p:cNvPr id="87" name="Rectángulo 86">
            <a:hlinkClick r:id="" action="ppaction://noaction"/>
          </p:cNvPr>
          <p:cNvSpPr/>
          <p:nvPr/>
        </p:nvSpPr>
        <p:spPr>
          <a:xfrm>
            <a:off x="5035918" y="3448688"/>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Execute</a:t>
            </a:r>
            <a:endParaRPr lang="es-CO" sz="900" dirty="0">
              <a:solidFill>
                <a:prstClr val="white"/>
              </a:solidFill>
              <a:latin typeface="Arial" panose="020B0604020202020204" pitchFamily="34" charset="0"/>
              <a:cs typeface="Arial" panose="020B0604020202020204" pitchFamily="34" charset="0"/>
            </a:endParaRPr>
          </a:p>
        </p:txBody>
      </p:sp>
      <p:sp>
        <p:nvSpPr>
          <p:cNvPr id="88" name="Rectángulo 87">
            <a:hlinkClick r:id="" action="ppaction://noaction"/>
          </p:cNvPr>
          <p:cNvSpPr/>
          <p:nvPr/>
        </p:nvSpPr>
        <p:spPr>
          <a:xfrm>
            <a:off x="5035918" y="3868603"/>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Review</a:t>
            </a:r>
            <a:endParaRPr lang="es-CO" sz="900" dirty="0">
              <a:solidFill>
                <a:prstClr val="white"/>
              </a:solidFill>
              <a:latin typeface="Arial" panose="020B0604020202020204" pitchFamily="34" charset="0"/>
              <a:cs typeface="Arial" panose="020B0604020202020204" pitchFamily="34" charset="0"/>
            </a:endParaRPr>
          </a:p>
        </p:txBody>
      </p:sp>
      <p:sp>
        <p:nvSpPr>
          <p:cNvPr id="89" name="Rectángulo 88">
            <a:hlinkClick r:id="" action="ppaction://noaction"/>
          </p:cNvPr>
          <p:cNvSpPr/>
          <p:nvPr/>
        </p:nvSpPr>
        <p:spPr>
          <a:xfrm>
            <a:off x="5035918" y="4072272"/>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Retrospective</a:t>
            </a:r>
            <a:endParaRPr lang="es-CO" sz="900" dirty="0">
              <a:solidFill>
                <a:prstClr val="white"/>
              </a:solidFill>
              <a:latin typeface="Arial" panose="020B0604020202020204" pitchFamily="34" charset="0"/>
              <a:cs typeface="Arial" panose="020B0604020202020204" pitchFamily="34" charset="0"/>
            </a:endParaRPr>
          </a:p>
        </p:txBody>
      </p:sp>
      <p:sp>
        <p:nvSpPr>
          <p:cNvPr id="90" name="Rectángulo 89">
            <a:hlinkClick r:id="" action="ppaction://noaction"/>
          </p:cNvPr>
          <p:cNvSpPr/>
          <p:nvPr/>
        </p:nvSpPr>
        <p:spPr>
          <a:xfrm>
            <a:off x="5035918" y="3656805"/>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Daily</a:t>
            </a:r>
            <a:endParaRPr lang="es-CO" sz="900" dirty="0">
              <a:solidFill>
                <a:prstClr val="white"/>
              </a:solidFill>
              <a:latin typeface="Arial" panose="020B0604020202020204" pitchFamily="34" charset="0"/>
              <a:cs typeface="Arial" panose="020B0604020202020204" pitchFamily="34" charset="0"/>
            </a:endParaRPr>
          </a:p>
        </p:txBody>
      </p:sp>
      <p:sp>
        <p:nvSpPr>
          <p:cNvPr id="91" name="Rectángulo 90"/>
          <p:cNvSpPr/>
          <p:nvPr/>
        </p:nvSpPr>
        <p:spPr>
          <a:xfrm rot="5400000">
            <a:off x="6457199" y="2640992"/>
            <a:ext cx="202560" cy="899230"/>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dirty="0" err="1">
                <a:solidFill>
                  <a:prstClr val="white"/>
                </a:solidFill>
                <a:latin typeface="Arial" panose="020B0604020202020204" pitchFamily="34" charset="0"/>
                <a:cs typeface="Arial" panose="020B0604020202020204" pitchFamily="34" charset="0"/>
              </a:rPr>
              <a:t>Iteration</a:t>
            </a:r>
            <a:endParaRPr lang="es-CO" dirty="0">
              <a:solidFill>
                <a:prstClr val="white"/>
              </a:solidFill>
              <a:latin typeface="Arial" panose="020B0604020202020204" pitchFamily="34" charset="0"/>
              <a:cs typeface="Arial" panose="020B0604020202020204" pitchFamily="34" charset="0"/>
            </a:endParaRPr>
          </a:p>
        </p:txBody>
      </p:sp>
      <p:sp>
        <p:nvSpPr>
          <p:cNvPr id="92" name="Rectángulo 91">
            <a:hlinkClick r:id="" action="ppaction://noaction"/>
          </p:cNvPr>
          <p:cNvSpPr/>
          <p:nvPr/>
        </p:nvSpPr>
        <p:spPr>
          <a:xfrm>
            <a:off x="6104173" y="3213951"/>
            <a:ext cx="908683" cy="210424"/>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Planing</a:t>
            </a:r>
            <a:endParaRPr lang="es-CO" sz="900" dirty="0">
              <a:solidFill>
                <a:prstClr val="white"/>
              </a:solidFill>
              <a:latin typeface="Arial" panose="020B0604020202020204" pitchFamily="34" charset="0"/>
              <a:cs typeface="Arial" panose="020B0604020202020204" pitchFamily="34" charset="0"/>
            </a:endParaRPr>
          </a:p>
        </p:txBody>
      </p:sp>
      <p:sp>
        <p:nvSpPr>
          <p:cNvPr id="93" name="Rectángulo 92">
            <a:hlinkClick r:id="" action="ppaction://noaction"/>
          </p:cNvPr>
          <p:cNvSpPr/>
          <p:nvPr/>
        </p:nvSpPr>
        <p:spPr>
          <a:xfrm>
            <a:off x="6102098" y="3448688"/>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Execute</a:t>
            </a:r>
            <a:endParaRPr lang="es-CO" sz="900" dirty="0">
              <a:solidFill>
                <a:prstClr val="white"/>
              </a:solidFill>
              <a:latin typeface="Arial" panose="020B0604020202020204" pitchFamily="34" charset="0"/>
              <a:cs typeface="Arial" panose="020B0604020202020204" pitchFamily="34" charset="0"/>
            </a:endParaRPr>
          </a:p>
        </p:txBody>
      </p:sp>
      <p:sp>
        <p:nvSpPr>
          <p:cNvPr id="94" name="Rectángulo 93">
            <a:hlinkClick r:id="" action="ppaction://noaction"/>
          </p:cNvPr>
          <p:cNvSpPr/>
          <p:nvPr/>
        </p:nvSpPr>
        <p:spPr>
          <a:xfrm>
            <a:off x="6102098" y="3868603"/>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Review</a:t>
            </a:r>
            <a:endParaRPr lang="es-CO" sz="900" dirty="0">
              <a:solidFill>
                <a:prstClr val="white"/>
              </a:solidFill>
              <a:latin typeface="Arial" panose="020B0604020202020204" pitchFamily="34" charset="0"/>
              <a:cs typeface="Arial" panose="020B0604020202020204" pitchFamily="34" charset="0"/>
            </a:endParaRPr>
          </a:p>
        </p:txBody>
      </p:sp>
      <p:sp>
        <p:nvSpPr>
          <p:cNvPr id="95" name="Rectángulo 94">
            <a:hlinkClick r:id="" action="ppaction://noaction"/>
          </p:cNvPr>
          <p:cNvSpPr/>
          <p:nvPr/>
        </p:nvSpPr>
        <p:spPr>
          <a:xfrm>
            <a:off x="6102098" y="4072272"/>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Retrospective</a:t>
            </a:r>
            <a:endParaRPr lang="es-CO" sz="900" dirty="0">
              <a:solidFill>
                <a:prstClr val="white"/>
              </a:solidFill>
              <a:latin typeface="Arial" panose="020B0604020202020204" pitchFamily="34" charset="0"/>
              <a:cs typeface="Arial" panose="020B0604020202020204" pitchFamily="34" charset="0"/>
            </a:endParaRPr>
          </a:p>
        </p:txBody>
      </p:sp>
      <p:sp>
        <p:nvSpPr>
          <p:cNvPr id="96" name="Rectángulo 95">
            <a:hlinkClick r:id="" action="ppaction://noaction"/>
          </p:cNvPr>
          <p:cNvSpPr/>
          <p:nvPr/>
        </p:nvSpPr>
        <p:spPr>
          <a:xfrm>
            <a:off x="6102098" y="3656805"/>
            <a:ext cx="911736" cy="185401"/>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dirty="0" err="1">
                <a:solidFill>
                  <a:prstClr val="white"/>
                </a:solidFill>
                <a:latin typeface="Arial" panose="020B0604020202020204" pitchFamily="34" charset="0"/>
                <a:cs typeface="Arial" panose="020B0604020202020204" pitchFamily="34" charset="0"/>
              </a:rPr>
              <a:t>Daily</a:t>
            </a:r>
            <a:endParaRPr lang="es-CO" sz="900" dirty="0">
              <a:solidFill>
                <a:prstClr val="white"/>
              </a:solidFill>
              <a:latin typeface="Arial" panose="020B0604020202020204" pitchFamily="34" charset="0"/>
              <a:cs typeface="Arial" panose="020B0604020202020204" pitchFamily="34" charset="0"/>
            </a:endParaRPr>
          </a:p>
        </p:txBody>
      </p:sp>
      <p:sp>
        <p:nvSpPr>
          <p:cNvPr id="98" name="Rectángulo 97"/>
          <p:cNvSpPr/>
          <p:nvPr/>
        </p:nvSpPr>
        <p:spPr>
          <a:xfrm rot="5400000">
            <a:off x="6410784" y="1928291"/>
            <a:ext cx="358714" cy="891987"/>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050" dirty="0">
                <a:solidFill>
                  <a:prstClr val="white"/>
                </a:solidFill>
                <a:latin typeface="Arial" panose="020B0604020202020204" pitchFamily="34" charset="0"/>
                <a:cs typeface="Arial" panose="020B0604020202020204" pitchFamily="34" charset="0"/>
              </a:rPr>
              <a:t>System Demo</a:t>
            </a:r>
          </a:p>
        </p:txBody>
      </p:sp>
      <p:sp>
        <p:nvSpPr>
          <p:cNvPr id="72" name="Rectángulo 71"/>
          <p:cNvSpPr/>
          <p:nvPr/>
        </p:nvSpPr>
        <p:spPr>
          <a:xfrm>
            <a:off x="8352297" y="2026283"/>
            <a:ext cx="326108" cy="54729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CO" sz="1050" dirty="0">
                <a:solidFill>
                  <a:prstClr val="white"/>
                </a:solidFill>
                <a:latin typeface="Arial" panose="020B0604020202020204" pitchFamily="34" charset="0"/>
                <a:cs typeface="Arial" panose="020B0604020202020204" pitchFamily="34" charset="0"/>
              </a:rPr>
              <a:t>System Demo</a:t>
            </a:r>
          </a:p>
        </p:txBody>
      </p:sp>
    </p:spTree>
    <p:extLst>
      <p:ext uri="{BB962C8B-B14F-4D97-AF65-F5344CB8AC3E}">
        <p14:creationId xmlns:p14="http://schemas.microsoft.com/office/powerpoint/2010/main" val="35002767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9B3C96E-0B47-4912-A5BA-72E32EC4D3EF}"/>
              </a:ext>
            </a:extLst>
          </p:cNvPr>
          <p:cNvSpPr/>
          <p:nvPr/>
        </p:nvSpPr>
        <p:spPr>
          <a:xfrm>
            <a:off x="838225" y="2812275"/>
            <a:ext cx="7348325" cy="127221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solidFill>
                <a:prstClr val="white"/>
              </a:solidFill>
              <a:latin typeface="Arial" panose="020B0604020202020204" pitchFamily="34" charset="0"/>
              <a:cs typeface="Arial" panose="020B0604020202020204" pitchFamily="34" charset="0"/>
            </a:endParaRPr>
          </a:p>
        </p:txBody>
      </p:sp>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459581" y="203681"/>
            <a:ext cx="7886700" cy="994172"/>
          </a:xfrm>
        </p:spPr>
        <p:txBody>
          <a:bodyPr>
            <a:normAutofit/>
          </a:bodyPr>
          <a:lstStyle/>
          <a:p>
            <a:r>
              <a:rPr lang="es-ES" sz="4400" b="1" dirty="0" smtClean="0">
                <a:solidFill>
                  <a:srgbClr val="AD198D"/>
                </a:solidFill>
                <a:latin typeface="Arial" panose="020B0604020202020204" pitchFamily="34" charset="0"/>
                <a:cs typeface="Arial" panose="020B0604020202020204" pitchFamily="34" charset="0"/>
              </a:rPr>
              <a:t>Resumen Ceremonias</a:t>
            </a:r>
            <a:endParaRPr lang="es-ES" sz="44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459581" y="1067347"/>
            <a:ext cx="79629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840333" y="1533795"/>
            <a:ext cx="7317617" cy="12208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solidFill>
                <a:prstClr val="white"/>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30CDF1B3-37ED-48D1-9E8A-C4E2FBFB38E4}"/>
              </a:ext>
            </a:extLst>
          </p:cNvPr>
          <p:cNvSpPr txBox="1"/>
          <p:nvPr/>
        </p:nvSpPr>
        <p:spPr>
          <a:xfrm>
            <a:off x="395654" y="1533795"/>
            <a:ext cx="369332" cy="1114919"/>
          </a:xfrm>
          <a:prstGeom prst="rect">
            <a:avLst/>
          </a:prstGeom>
          <a:noFill/>
        </p:spPr>
        <p:txBody>
          <a:bodyPr vert="vert270" wrap="square" rtlCol="0">
            <a:spAutoFit/>
          </a:bodyPr>
          <a:lstStyle/>
          <a:p>
            <a:pPr algn="ctr"/>
            <a:r>
              <a:rPr lang="es-ES" sz="1200" b="1" dirty="0">
                <a:solidFill>
                  <a:srgbClr val="575756"/>
                </a:solidFill>
                <a:latin typeface="Arial" panose="020B0604020202020204" pitchFamily="34" charset="0"/>
                <a:cs typeface="Arial" panose="020B0604020202020204" pitchFamily="34" charset="0"/>
              </a:rPr>
              <a:t>PROGRAM</a:t>
            </a:r>
            <a:endParaRPr lang="es-CO" sz="1200" b="1" dirty="0">
              <a:solidFill>
                <a:srgbClr val="575756"/>
              </a:solidFill>
              <a:latin typeface="Arial" panose="020B0604020202020204" pitchFamily="34" charset="0"/>
              <a:cs typeface="Arial" panose="020B0604020202020204" pitchFamily="34" charset="0"/>
            </a:endParaRPr>
          </a:p>
        </p:txBody>
      </p:sp>
      <p:sp>
        <p:nvSpPr>
          <p:cNvPr id="31" name="CuadroTexto 30">
            <a:extLst>
              <a:ext uri="{FF2B5EF4-FFF2-40B4-BE49-F238E27FC236}">
                <a16:creationId xmlns:a16="http://schemas.microsoft.com/office/drawing/2014/main" id="{16DF53A3-7DCB-46A9-B8FB-FF572ED0DFF3}"/>
              </a:ext>
            </a:extLst>
          </p:cNvPr>
          <p:cNvSpPr txBox="1"/>
          <p:nvPr/>
        </p:nvSpPr>
        <p:spPr>
          <a:xfrm>
            <a:off x="1044083" y="2303353"/>
            <a:ext cx="745505" cy="2308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Inception</a:t>
            </a:r>
            <a:endParaRPr lang="es-CO" sz="9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1789588" y="2300771"/>
            <a:ext cx="920744" cy="369332"/>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Refinamiento HU</a:t>
            </a:r>
            <a:endParaRPr lang="es-CO" sz="9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1039962" y="3589451"/>
            <a:ext cx="894595" cy="3693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Reunion</a:t>
            </a:r>
            <a:r>
              <a:rPr lang="es-ES" sz="900" b="1" dirty="0">
                <a:solidFill>
                  <a:srgbClr val="26478D"/>
                </a:solidFill>
                <a:latin typeface="Arial" panose="020B0604020202020204" pitchFamily="34" charset="0"/>
                <a:cs typeface="Arial" panose="020B0604020202020204" pitchFamily="34" charset="0"/>
              </a:rPr>
              <a:t> Arquitectura</a:t>
            </a:r>
            <a:endParaRPr lang="es-CO" sz="900" b="1" dirty="0">
              <a:solidFill>
                <a:srgbClr val="26478D"/>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21A749-8A8B-4518-8908-C9E0F294ECB4}"/>
              </a:ext>
            </a:extLst>
          </p:cNvPr>
          <p:cNvSpPr txBox="1"/>
          <p:nvPr/>
        </p:nvSpPr>
        <p:spPr>
          <a:xfrm>
            <a:off x="395654" y="2986310"/>
            <a:ext cx="369332" cy="820490"/>
          </a:xfrm>
          <a:prstGeom prst="rect">
            <a:avLst/>
          </a:prstGeom>
          <a:noFill/>
        </p:spPr>
        <p:txBody>
          <a:bodyPr vert="vert270" wrap="square" rtlCol="0">
            <a:spAutoFit/>
          </a:bodyPr>
          <a:lstStyle/>
          <a:p>
            <a:pPr algn="ctr"/>
            <a:r>
              <a:rPr lang="es-ES" sz="1200" b="1" dirty="0">
                <a:solidFill>
                  <a:srgbClr val="575756"/>
                </a:solidFill>
                <a:latin typeface="Arial" panose="020B0604020202020204" pitchFamily="34" charset="0"/>
                <a:cs typeface="Arial" panose="020B0604020202020204" pitchFamily="34" charset="0"/>
              </a:rPr>
              <a:t>TEAM</a:t>
            </a:r>
            <a:endParaRPr lang="es-CO" sz="1200" b="1" dirty="0">
              <a:solidFill>
                <a:srgbClr val="575756"/>
              </a:solidFill>
              <a:latin typeface="Arial" panose="020B0604020202020204" pitchFamily="34" charset="0"/>
              <a:cs typeface="Arial" panose="020B0604020202020204" pitchFamily="34" charset="0"/>
            </a:endParaRPr>
          </a:p>
        </p:txBody>
      </p:sp>
      <p:sp>
        <p:nvSpPr>
          <p:cNvPr id="48" name="CuadroTexto 47">
            <a:extLst>
              <a:ext uri="{FF2B5EF4-FFF2-40B4-BE49-F238E27FC236}">
                <a16:creationId xmlns:a16="http://schemas.microsoft.com/office/drawing/2014/main" id="{0B7B4D10-F19C-4A9D-A316-1918A03E90E2}"/>
              </a:ext>
            </a:extLst>
          </p:cNvPr>
          <p:cNvSpPr txBox="1"/>
          <p:nvPr/>
        </p:nvSpPr>
        <p:spPr>
          <a:xfrm>
            <a:off x="3738561" y="2303353"/>
            <a:ext cx="1067158" cy="230832"/>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Scrum of Scrum</a:t>
            </a:r>
            <a:endParaRPr lang="es-CO" sz="900" b="1" dirty="0">
              <a:solidFill>
                <a:srgbClr val="26478D"/>
              </a:solidFill>
              <a:latin typeface="Arial" panose="020B0604020202020204" pitchFamily="34" charset="0"/>
              <a:cs typeface="Arial" panose="020B0604020202020204" pitchFamily="34" charset="0"/>
            </a:endParaRPr>
          </a:p>
        </p:txBody>
      </p:sp>
      <p:sp>
        <p:nvSpPr>
          <p:cNvPr id="49" name="CuadroTexto 48">
            <a:extLst>
              <a:ext uri="{FF2B5EF4-FFF2-40B4-BE49-F238E27FC236}">
                <a16:creationId xmlns:a16="http://schemas.microsoft.com/office/drawing/2014/main" id="{0B7B4D10-F19C-4A9D-A316-1918A03E90E2}"/>
              </a:ext>
            </a:extLst>
          </p:cNvPr>
          <p:cNvSpPr txBox="1"/>
          <p:nvPr/>
        </p:nvSpPr>
        <p:spPr>
          <a:xfrm>
            <a:off x="5015101" y="2303353"/>
            <a:ext cx="839435" cy="230832"/>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PO </a:t>
            </a:r>
            <a:r>
              <a:rPr lang="es-ES" sz="900" b="1" dirty="0" err="1">
                <a:solidFill>
                  <a:srgbClr val="26478D"/>
                </a:solidFill>
                <a:latin typeface="Arial" panose="020B0604020202020204" pitchFamily="34" charset="0"/>
                <a:cs typeface="Arial" panose="020B0604020202020204" pitchFamily="34" charset="0"/>
              </a:rPr>
              <a:t>Sync</a:t>
            </a:r>
            <a:endParaRPr lang="es-CO" sz="900" b="1" dirty="0">
              <a:solidFill>
                <a:srgbClr val="26478D"/>
              </a:solidFill>
              <a:latin typeface="Arial" panose="020B0604020202020204" pitchFamily="34" charset="0"/>
              <a:cs typeface="Arial" panose="020B0604020202020204" pitchFamily="34" charset="0"/>
            </a:endParaRPr>
          </a:p>
        </p:txBody>
      </p:sp>
      <p:sp>
        <p:nvSpPr>
          <p:cNvPr id="50" name="CuadroTexto 49">
            <a:extLst>
              <a:ext uri="{FF2B5EF4-FFF2-40B4-BE49-F238E27FC236}">
                <a16:creationId xmlns:a16="http://schemas.microsoft.com/office/drawing/2014/main" id="{0B7B4D10-F19C-4A9D-A316-1918A03E90E2}"/>
              </a:ext>
            </a:extLst>
          </p:cNvPr>
          <p:cNvSpPr txBox="1"/>
          <p:nvPr/>
        </p:nvSpPr>
        <p:spPr>
          <a:xfrm>
            <a:off x="2745496" y="2303353"/>
            <a:ext cx="839435" cy="230832"/>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PI </a:t>
            </a:r>
            <a:r>
              <a:rPr lang="es-ES" sz="900" b="1" dirty="0" err="1">
                <a:solidFill>
                  <a:srgbClr val="26478D"/>
                </a:solidFill>
                <a:latin typeface="Arial" panose="020B0604020202020204" pitchFamily="34" charset="0"/>
                <a:cs typeface="Arial" panose="020B0604020202020204" pitchFamily="34" charset="0"/>
              </a:rPr>
              <a:t>Planing</a:t>
            </a:r>
            <a:endParaRPr lang="es-CO" sz="900" b="1" dirty="0">
              <a:solidFill>
                <a:srgbClr val="26478D"/>
              </a:solidFill>
              <a:latin typeface="Arial" panose="020B0604020202020204" pitchFamily="34" charset="0"/>
              <a:cs typeface="Arial" panose="020B0604020202020204" pitchFamily="34" charset="0"/>
            </a:endParaRPr>
          </a:p>
        </p:txBody>
      </p:sp>
      <p:sp>
        <p:nvSpPr>
          <p:cNvPr id="51" name="CuadroTexto 50">
            <a:extLst>
              <a:ext uri="{FF2B5EF4-FFF2-40B4-BE49-F238E27FC236}">
                <a16:creationId xmlns:a16="http://schemas.microsoft.com/office/drawing/2014/main" id="{0B7B4D10-F19C-4A9D-A316-1918A03E90E2}"/>
              </a:ext>
            </a:extLst>
          </p:cNvPr>
          <p:cNvSpPr txBox="1"/>
          <p:nvPr/>
        </p:nvSpPr>
        <p:spPr>
          <a:xfrm>
            <a:off x="1957328" y="3572176"/>
            <a:ext cx="839435" cy="3693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Iteration</a:t>
            </a:r>
            <a:r>
              <a:rPr lang="es-ES" sz="900" b="1" dirty="0">
                <a:solidFill>
                  <a:srgbClr val="26478D"/>
                </a:solidFill>
                <a:latin typeface="Arial" panose="020B0604020202020204" pitchFamily="34" charset="0"/>
                <a:cs typeface="Arial" panose="020B0604020202020204" pitchFamily="34" charset="0"/>
              </a:rPr>
              <a:t> </a:t>
            </a:r>
            <a:r>
              <a:rPr lang="es-ES" sz="900" b="1" dirty="0" err="1">
                <a:solidFill>
                  <a:srgbClr val="26478D"/>
                </a:solidFill>
                <a:latin typeface="Arial" panose="020B0604020202020204" pitchFamily="34" charset="0"/>
                <a:cs typeface="Arial" panose="020B0604020202020204" pitchFamily="34" charset="0"/>
              </a:rPr>
              <a:t>Planning</a:t>
            </a:r>
            <a:endParaRPr lang="es-CO" sz="900" b="1" dirty="0">
              <a:solidFill>
                <a:srgbClr val="26478D"/>
              </a:solidFill>
              <a:latin typeface="Arial" panose="020B0604020202020204" pitchFamily="34" charset="0"/>
              <a:cs typeface="Arial" panose="020B0604020202020204" pitchFamily="34" charset="0"/>
            </a:endParaRPr>
          </a:p>
        </p:txBody>
      </p:sp>
      <p:sp>
        <p:nvSpPr>
          <p:cNvPr id="52" name="CuadroTexto 51">
            <a:extLst>
              <a:ext uri="{FF2B5EF4-FFF2-40B4-BE49-F238E27FC236}">
                <a16:creationId xmlns:a16="http://schemas.microsoft.com/office/drawing/2014/main" id="{0B7B4D10-F19C-4A9D-A316-1918A03E90E2}"/>
              </a:ext>
            </a:extLst>
          </p:cNvPr>
          <p:cNvSpPr txBox="1"/>
          <p:nvPr/>
        </p:nvSpPr>
        <p:spPr>
          <a:xfrm>
            <a:off x="2813789" y="3571832"/>
            <a:ext cx="839435" cy="3693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Iteration</a:t>
            </a:r>
            <a:r>
              <a:rPr lang="es-ES" sz="900" b="1" dirty="0">
                <a:solidFill>
                  <a:srgbClr val="26478D"/>
                </a:solidFill>
                <a:latin typeface="Arial" panose="020B0604020202020204" pitchFamily="34" charset="0"/>
                <a:cs typeface="Arial" panose="020B0604020202020204" pitchFamily="34" charset="0"/>
              </a:rPr>
              <a:t> </a:t>
            </a:r>
            <a:r>
              <a:rPr lang="es-ES" sz="900" b="1" dirty="0" err="1">
                <a:solidFill>
                  <a:srgbClr val="26478D"/>
                </a:solidFill>
                <a:latin typeface="Arial" panose="020B0604020202020204" pitchFamily="34" charset="0"/>
                <a:cs typeface="Arial" panose="020B0604020202020204" pitchFamily="34" charset="0"/>
              </a:rPr>
              <a:t>Execute</a:t>
            </a:r>
            <a:endParaRPr lang="es-CO" sz="900" b="1" dirty="0">
              <a:solidFill>
                <a:srgbClr val="26478D"/>
              </a:solidFill>
              <a:latin typeface="Arial" panose="020B0604020202020204" pitchFamily="34" charset="0"/>
              <a:cs typeface="Arial" panose="020B0604020202020204" pitchFamily="34" charset="0"/>
            </a:endParaRPr>
          </a:p>
        </p:txBody>
      </p:sp>
      <p:sp>
        <p:nvSpPr>
          <p:cNvPr id="53" name="CuadroTexto 52">
            <a:extLst>
              <a:ext uri="{FF2B5EF4-FFF2-40B4-BE49-F238E27FC236}">
                <a16:creationId xmlns:a16="http://schemas.microsoft.com/office/drawing/2014/main" id="{0B7B4D10-F19C-4A9D-A316-1918A03E90E2}"/>
              </a:ext>
            </a:extLst>
          </p:cNvPr>
          <p:cNvSpPr txBox="1"/>
          <p:nvPr/>
        </p:nvSpPr>
        <p:spPr>
          <a:xfrm>
            <a:off x="4532456" y="3592922"/>
            <a:ext cx="902363" cy="3693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Iteration</a:t>
            </a:r>
            <a:r>
              <a:rPr lang="es-ES" sz="900" b="1" dirty="0">
                <a:solidFill>
                  <a:srgbClr val="26478D"/>
                </a:solidFill>
                <a:latin typeface="Arial" panose="020B0604020202020204" pitchFamily="34" charset="0"/>
                <a:cs typeface="Arial" panose="020B0604020202020204" pitchFamily="34" charset="0"/>
              </a:rPr>
              <a:t> </a:t>
            </a:r>
            <a:r>
              <a:rPr lang="es-ES" sz="900" b="1" dirty="0" err="1">
                <a:solidFill>
                  <a:srgbClr val="26478D"/>
                </a:solidFill>
                <a:latin typeface="Arial" panose="020B0604020202020204" pitchFamily="34" charset="0"/>
                <a:cs typeface="Arial" panose="020B0604020202020204" pitchFamily="34" charset="0"/>
              </a:rPr>
              <a:t>Review</a:t>
            </a:r>
            <a:endParaRPr lang="es-CO" sz="900" b="1" dirty="0">
              <a:solidFill>
                <a:srgbClr val="26478D"/>
              </a:solidFill>
              <a:latin typeface="Arial" panose="020B0604020202020204" pitchFamily="34" charset="0"/>
              <a:cs typeface="Arial" panose="020B0604020202020204" pitchFamily="34" charset="0"/>
            </a:endParaRPr>
          </a:p>
        </p:txBody>
      </p:sp>
      <p:sp>
        <p:nvSpPr>
          <p:cNvPr id="54" name="CuadroTexto 53">
            <a:extLst>
              <a:ext uri="{FF2B5EF4-FFF2-40B4-BE49-F238E27FC236}">
                <a16:creationId xmlns:a16="http://schemas.microsoft.com/office/drawing/2014/main" id="{0B7B4D10-F19C-4A9D-A316-1918A03E90E2}"/>
              </a:ext>
            </a:extLst>
          </p:cNvPr>
          <p:cNvSpPr txBox="1"/>
          <p:nvPr/>
        </p:nvSpPr>
        <p:spPr>
          <a:xfrm>
            <a:off x="5525837" y="3601167"/>
            <a:ext cx="1027293" cy="3693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Iteration</a:t>
            </a:r>
            <a:r>
              <a:rPr lang="es-ES" sz="900" b="1" dirty="0">
                <a:solidFill>
                  <a:srgbClr val="26478D"/>
                </a:solidFill>
                <a:latin typeface="Arial" panose="020B0604020202020204" pitchFamily="34" charset="0"/>
                <a:cs typeface="Arial" panose="020B0604020202020204" pitchFamily="34" charset="0"/>
              </a:rPr>
              <a:t> </a:t>
            </a:r>
            <a:r>
              <a:rPr lang="es-ES" sz="900" b="1" dirty="0" err="1">
                <a:solidFill>
                  <a:srgbClr val="26478D"/>
                </a:solidFill>
                <a:latin typeface="Arial" panose="020B0604020202020204" pitchFamily="34" charset="0"/>
                <a:cs typeface="Arial" panose="020B0604020202020204" pitchFamily="34" charset="0"/>
              </a:rPr>
              <a:t>Retrospective</a:t>
            </a:r>
            <a:endParaRPr lang="es-CO" sz="900" b="1" dirty="0">
              <a:solidFill>
                <a:srgbClr val="26478D"/>
              </a:solidFill>
              <a:latin typeface="Arial" panose="020B0604020202020204" pitchFamily="34" charset="0"/>
              <a:cs typeface="Arial" panose="020B0604020202020204" pitchFamily="34" charset="0"/>
            </a:endParaRPr>
          </a:p>
        </p:txBody>
      </p:sp>
      <p:sp>
        <p:nvSpPr>
          <p:cNvPr id="55" name="CuadroTexto 54">
            <a:extLst>
              <a:ext uri="{FF2B5EF4-FFF2-40B4-BE49-F238E27FC236}">
                <a16:creationId xmlns:a16="http://schemas.microsoft.com/office/drawing/2014/main" id="{0B7B4D10-F19C-4A9D-A316-1918A03E90E2}"/>
              </a:ext>
            </a:extLst>
          </p:cNvPr>
          <p:cNvSpPr txBox="1"/>
          <p:nvPr/>
        </p:nvSpPr>
        <p:spPr>
          <a:xfrm>
            <a:off x="6750795" y="3628795"/>
            <a:ext cx="839435" cy="3693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Innovation</a:t>
            </a:r>
            <a:r>
              <a:rPr lang="es-ES" sz="900" b="1" dirty="0">
                <a:solidFill>
                  <a:srgbClr val="26478D"/>
                </a:solidFill>
                <a:latin typeface="Arial" panose="020B0604020202020204" pitchFamily="34" charset="0"/>
                <a:cs typeface="Arial" panose="020B0604020202020204" pitchFamily="34" charset="0"/>
              </a:rPr>
              <a:t> and </a:t>
            </a:r>
            <a:r>
              <a:rPr lang="es-ES" sz="900" b="1" dirty="0" err="1">
                <a:solidFill>
                  <a:srgbClr val="26478D"/>
                </a:solidFill>
                <a:latin typeface="Arial" panose="020B0604020202020204" pitchFamily="34" charset="0"/>
                <a:cs typeface="Arial" panose="020B0604020202020204" pitchFamily="34" charset="0"/>
              </a:rPr>
              <a:t>Planing</a:t>
            </a:r>
            <a:endParaRPr lang="es-CO" sz="900" b="1" dirty="0">
              <a:solidFill>
                <a:srgbClr val="26478D"/>
              </a:solidFill>
              <a:latin typeface="Arial" panose="020B0604020202020204" pitchFamily="34" charset="0"/>
              <a:cs typeface="Arial" panose="020B0604020202020204" pitchFamily="34" charset="0"/>
            </a:endParaRPr>
          </a:p>
        </p:txBody>
      </p:sp>
      <p:sp>
        <p:nvSpPr>
          <p:cNvPr id="56" name="CuadroTexto 55">
            <a:extLst>
              <a:ext uri="{FF2B5EF4-FFF2-40B4-BE49-F238E27FC236}">
                <a16:creationId xmlns:a16="http://schemas.microsoft.com/office/drawing/2014/main" id="{0B7B4D10-F19C-4A9D-A316-1918A03E90E2}"/>
              </a:ext>
            </a:extLst>
          </p:cNvPr>
          <p:cNvSpPr txBox="1"/>
          <p:nvPr/>
        </p:nvSpPr>
        <p:spPr>
          <a:xfrm>
            <a:off x="6893191" y="2303353"/>
            <a:ext cx="839435" cy="3693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Inspect</a:t>
            </a:r>
            <a:r>
              <a:rPr lang="es-ES" sz="900" b="1" dirty="0">
                <a:solidFill>
                  <a:srgbClr val="26478D"/>
                </a:solidFill>
                <a:latin typeface="Arial" panose="020B0604020202020204" pitchFamily="34" charset="0"/>
                <a:cs typeface="Arial" panose="020B0604020202020204" pitchFamily="34" charset="0"/>
              </a:rPr>
              <a:t> and </a:t>
            </a:r>
            <a:r>
              <a:rPr lang="es-ES" sz="900" b="1" dirty="0" err="1">
                <a:solidFill>
                  <a:srgbClr val="26478D"/>
                </a:solidFill>
                <a:latin typeface="Arial" panose="020B0604020202020204" pitchFamily="34" charset="0"/>
                <a:cs typeface="Arial" panose="020B0604020202020204" pitchFamily="34" charset="0"/>
              </a:rPr>
              <a:t>Adapt</a:t>
            </a:r>
            <a:endParaRPr lang="es-CO" sz="900" b="1" dirty="0">
              <a:solidFill>
                <a:srgbClr val="26478D"/>
              </a:solidFill>
              <a:latin typeface="Arial" panose="020B0604020202020204" pitchFamily="34" charset="0"/>
              <a:cs typeface="Arial" panose="020B0604020202020204" pitchFamily="34" charset="0"/>
            </a:endParaRPr>
          </a:p>
        </p:txBody>
      </p:sp>
      <p:sp>
        <p:nvSpPr>
          <p:cNvPr id="57" name="CuadroTexto 56">
            <a:extLst>
              <a:ext uri="{FF2B5EF4-FFF2-40B4-BE49-F238E27FC236}">
                <a16:creationId xmlns:a16="http://schemas.microsoft.com/office/drawing/2014/main" id="{0B7B4D10-F19C-4A9D-A316-1918A03E90E2}"/>
              </a:ext>
            </a:extLst>
          </p:cNvPr>
          <p:cNvSpPr txBox="1"/>
          <p:nvPr/>
        </p:nvSpPr>
        <p:spPr>
          <a:xfrm>
            <a:off x="3616958" y="3685514"/>
            <a:ext cx="839435" cy="2308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Daily</a:t>
            </a:r>
            <a:endParaRPr lang="es-CO" sz="900" b="1" dirty="0">
              <a:solidFill>
                <a:srgbClr val="26478D"/>
              </a:solidFill>
              <a:latin typeface="Arial" panose="020B0604020202020204" pitchFamily="34" charset="0"/>
              <a:cs typeface="Arial" panose="020B0604020202020204" pitchFamily="34" charset="0"/>
            </a:endParaRPr>
          </a:p>
        </p:txBody>
      </p:sp>
      <p:sp>
        <p:nvSpPr>
          <p:cNvPr id="58" name="CuadroTexto 57">
            <a:extLst>
              <a:ext uri="{FF2B5EF4-FFF2-40B4-BE49-F238E27FC236}">
                <a16:creationId xmlns:a16="http://schemas.microsoft.com/office/drawing/2014/main" id="{0B7B4D10-F19C-4A9D-A316-1918A03E90E2}"/>
              </a:ext>
            </a:extLst>
          </p:cNvPr>
          <p:cNvSpPr txBox="1"/>
          <p:nvPr/>
        </p:nvSpPr>
        <p:spPr>
          <a:xfrm>
            <a:off x="5954146" y="2303353"/>
            <a:ext cx="839435" cy="3693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System</a:t>
            </a:r>
            <a:r>
              <a:rPr lang="es-ES" sz="900" b="1" dirty="0">
                <a:solidFill>
                  <a:srgbClr val="26478D"/>
                </a:solidFill>
                <a:latin typeface="Arial" panose="020B0604020202020204" pitchFamily="34" charset="0"/>
                <a:cs typeface="Arial" panose="020B0604020202020204" pitchFamily="34" charset="0"/>
              </a:rPr>
              <a:t> Demo</a:t>
            </a:r>
            <a:endParaRPr lang="es-CO" sz="900" b="1" dirty="0">
              <a:solidFill>
                <a:srgbClr val="26478D"/>
              </a:solidFill>
              <a:latin typeface="Arial" panose="020B0604020202020204" pitchFamily="34" charset="0"/>
              <a:cs typeface="Arial" panose="020B0604020202020204" pitchFamily="34" charset="0"/>
            </a:endParaRPr>
          </a:p>
        </p:txBody>
      </p:sp>
      <p:pic>
        <p:nvPicPr>
          <p:cNvPr id="3" name="Imagen 2">
            <a:hlinkClick r:id="" action="ppaction://noaction"/>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567" y="1751006"/>
            <a:ext cx="490361" cy="490361"/>
          </a:xfrm>
          <a:prstGeom prst="rect">
            <a:avLst/>
          </a:prstGeom>
        </p:spPr>
      </p:pic>
      <p:pic>
        <p:nvPicPr>
          <p:cNvPr id="10" name="Imagen 9">
            <a:hlinkClick r:id="" action="ppaction://noaction"/>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453" y="1751006"/>
            <a:ext cx="490361" cy="490361"/>
          </a:xfrm>
          <a:prstGeom prst="rect">
            <a:avLst/>
          </a:prstGeom>
        </p:spPr>
      </p:pic>
      <p:pic>
        <p:nvPicPr>
          <p:cNvPr id="11" name="Imagen 10">
            <a:hlinkClick r:id="" action="ppaction://noaction"/>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675" y="1751006"/>
            <a:ext cx="490361" cy="490361"/>
          </a:xfrm>
          <a:prstGeom prst="rect">
            <a:avLst/>
          </a:prstGeom>
        </p:spPr>
      </p:pic>
      <p:pic>
        <p:nvPicPr>
          <p:cNvPr id="12" name="Imagen 11">
            <a:hlinkClick r:id="" action="ppaction://noaction"/>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8957" y="1811599"/>
            <a:ext cx="490361" cy="490361"/>
          </a:xfrm>
          <a:prstGeom prst="rect">
            <a:avLst/>
          </a:prstGeom>
        </p:spPr>
      </p:pic>
      <p:pic>
        <p:nvPicPr>
          <p:cNvPr id="13" name="Imagen 12">
            <a:hlinkClick r:id="" action="ppaction://noaction"/>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6810" y="1837488"/>
            <a:ext cx="490361" cy="490361"/>
          </a:xfrm>
          <a:prstGeom prst="rect">
            <a:avLst/>
          </a:prstGeom>
        </p:spPr>
      </p:pic>
      <p:pic>
        <p:nvPicPr>
          <p:cNvPr id="14" name="Imagen 13">
            <a:hlinkClick r:id="" action="ppaction://noaction"/>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6680" y="1811599"/>
            <a:ext cx="490361" cy="490361"/>
          </a:xfrm>
          <a:prstGeom prst="rect">
            <a:avLst/>
          </a:prstGeom>
        </p:spPr>
      </p:pic>
      <p:pic>
        <p:nvPicPr>
          <p:cNvPr id="15" name="Imagen 14">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4600" y="1751006"/>
            <a:ext cx="490361" cy="490361"/>
          </a:xfrm>
          <a:prstGeom prst="rect">
            <a:avLst/>
          </a:prstGeom>
        </p:spPr>
      </p:pic>
      <p:pic>
        <p:nvPicPr>
          <p:cNvPr id="16" name="Imagen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227" y="3084542"/>
            <a:ext cx="490361" cy="490361"/>
          </a:xfrm>
          <a:prstGeom prst="rect">
            <a:avLst/>
          </a:prstGeom>
        </p:spPr>
      </p:pic>
      <p:pic>
        <p:nvPicPr>
          <p:cNvPr id="17" name="Imagen 16">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31865" y="3074290"/>
            <a:ext cx="490361" cy="490361"/>
          </a:xfrm>
          <a:prstGeom prst="rect">
            <a:avLst/>
          </a:prstGeom>
        </p:spPr>
      </p:pic>
      <p:pic>
        <p:nvPicPr>
          <p:cNvPr id="18" name="Imagen 17">
            <a:hlinkClick r:id="" action="ppaction://noaction"/>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67792" y="3084542"/>
            <a:ext cx="490361" cy="490361"/>
          </a:xfrm>
          <a:prstGeom prst="rect">
            <a:avLst/>
          </a:prstGeom>
        </p:spPr>
      </p:pic>
      <p:pic>
        <p:nvPicPr>
          <p:cNvPr id="19" name="Imagen 18">
            <a:hlinkClick r:id="" action="ppaction://noaction"/>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13429" y="3125905"/>
            <a:ext cx="490361" cy="490361"/>
          </a:xfrm>
          <a:prstGeom prst="rect">
            <a:avLst/>
          </a:prstGeom>
        </p:spPr>
      </p:pic>
      <p:pic>
        <p:nvPicPr>
          <p:cNvPr id="20" name="Imagen 19">
            <a:hlinkClick r:id="" action="ppaction://noaction"/>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80425" y="3097706"/>
            <a:ext cx="490361" cy="490361"/>
          </a:xfrm>
          <a:prstGeom prst="rect">
            <a:avLst/>
          </a:prstGeom>
        </p:spPr>
      </p:pic>
      <p:pic>
        <p:nvPicPr>
          <p:cNvPr id="21" name="Imagen 20">
            <a:hlinkClick r:id="" action="ppaction://noaction"/>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72241" y="3113997"/>
            <a:ext cx="490361" cy="490361"/>
          </a:xfrm>
          <a:prstGeom prst="rect">
            <a:avLst/>
          </a:prstGeom>
        </p:spPr>
      </p:pic>
      <p:pic>
        <p:nvPicPr>
          <p:cNvPr id="23" name="Imagen 22">
            <a:hlinkClick r:id="" action="ppaction://noaction"/>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25332" y="3125732"/>
            <a:ext cx="490361" cy="490361"/>
          </a:xfrm>
          <a:prstGeom prst="rect">
            <a:avLst/>
          </a:prstGeom>
        </p:spPr>
      </p:pic>
    </p:spTree>
    <p:extLst>
      <p:ext uri="{BB962C8B-B14F-4D97-AF65-F5344CB8AC3E}">
        <p14:creationId xmlns:p14="http://schemas.microsoft.com/office/powerpoint/2010/main" val="4097503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703451" y="76786"/>
            <a:ext cx="2964635" cy="994172"/>
          </a:xfrm>
        </p:spPr>
        <p:txBody>
          <a:bodyPr>
            <a:normAutofit/>
          </a:bodyPr>
          <a:lstStyle/>
          <a:p>
            <a:r>
              <a:rPr lang="es-ES" sz="5400" b="1" dirty="0" smtClean="0">
                <a:solidFill>
                  <a:srgbClr val="AD198D"/>
                </a:solidFill>
                <a:latin typeface="Arial" panose="020B0604020202020204" pitchFamily="34" charset="0"/>
                <a:cs typeface="Arial" panose="020B0604020202020204" pitchFamily="34" charset="0"/>
              </a:rPr>
              <a:t>Roles</a:t>
            </a:r>
            <a:endParaRPr lang="es-ES" sz="54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665701" y="981232"/>
            <a:ext cx="750028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BCC4DA20-6CEC-4F88-9118-8E1DDE876A45}"/>
              </a:ext>
            </a:extLst>
          </p:cNvPr>
          <p:cNvSpPr/>
          <p:nvPr/>
        </p:nvSpPr>
        <p:spPr>
          <a:xfrm>
            <a:off x="1741851" y="1152846"/>
            <a:ext cx="5931496" cy="1735928"/>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sz="1013" dirty="0">
              <a:latin typeface="Arial" panose="020B0604020202020204" pitchFamily="34" charset="0"/>
              <a:cs typeface="Arial" panose="020B0604020202020204" pitchFamily="34" charset="0"/>
            </a:endParaRPr>
          </a:p>
        </p:txBody>
      </p:sp>
      <p:sp>
        <p:nvSpPr>
          <p:cNvPr id="7" name="Rectángulo 6">
            <a:extLst>
              <a:ext uri="{FF2B5EF4-FFF2-40B4-BE49-F238E27FC236}">
                <a16:creationId xmlns:a16="http://schemas.microsoft.com/office/drawing/2014/main" id="{5AFB6B64-8F51-4681-96A2-0A237E30CDA3}"/>
              </a:ext>
            </a:extLst>
          </p:cNvPr>
          <p:cNvSpPr/>
          <p:nvPr/>
        </p:nvSpPr>
        <p:spPr>
          <a:xfrm>
            <a:off x="1741851" y="2993710"/>
            <a:ext cx="5931496" cy="156880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sz="1013">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7BBDE384-E19E-4EE5-9BF1-3C6D440D4FBE}"/>
              </a:ext>
            </a:extLst>
          </p:cNvPr>
          <p:cNvSpPr txBox="1"/>
          <p:nvPr/>
        </p:nvSpPr>
        <p:spPr>
          <a:xfrm>
            <a:off x="1351510" y="1506835"/>
            <a:ext cx="340542" cy="1114919"/>
          </a:xfrm>
          <a:prstGeom prst="rect">
            <a:avLst/>
          </a:prstGeom>
          <a:noFill/>
        </p:spPr>
        <p:txBody>
          <a:bodyPr vert="vert270" wrap="square" rtlCol="0">
            <a:spAutoFit/>
          </a:bodyPr>
          <a:lstStyle/>
          <a:p>
            <a:pPr algn="ctr"/>
            <a:r>
              <a:rPr lang="es-ES" sz="1013" b="1" dirty="0">
                <a:solidFill>
                  <a:srgbClr val="575756"/>
                </a:solidFill>
                <a:latin typeface="Arial" panose="020B0604020202020204" pitchFamily="34" charset="0"/>
                <a:cs typeface="Arial" panose="020B0604020202020204" pitchFamily="34" charset="0"/>
              </a:rPr>
              <a:t>PROGRAM</a:t>
            </a:r>
            <a:endParaRPr lang="es-CO" sz="1013" b="1" dirty="0">
              <a:solidFill>
                <a:srgbClr val="575756"/>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4364D9BA-AF08-4364-8622-3943F15FC349}"/>
              </a:ext>
            </a:extLst>
          </p:cNvPr>
          <p:cNvSpPr txBox="1"/>
          <p:nvPr/>
        </p:nvSpPr>
        <p:spPr>
          <a:xfrm>
            <a:off x="1361336" y="3315606"/>
            <a:ext cx="369332" cy="820490"/>
          </a:xfrm>
          <a:prstGeom prst="rect">
            <a:avLst/>
          </a:prstGeom>
          <a:noFill/>
        </p:spPr>
        <p:txBody>
          <a:bodyPr vert="vert270" wrap="square" rtlCol="0">
            <a:spAutoFit/>
          </a:bodyPr>
          <a:lstStyle/>
          <a:p>
            <a:pPr algn="ctr"/>
            <a:r>
              <a:rPr lang="es-ES" sz="1200" b="1" dirty="0">
                <a:solidFill>
                  <a:srgbClr val="575756"/>
                </a:solidFill>
                <a:latin typeface="Arial" panose="020B0604020202020204" pitchFamily="34" charset="0"/>
                <a:cs typeface="Arial" panose="020B0604020202020204" pitchFamily="34" charset="0"/>
              </a:rPr>
              <a:t>TEAM</a:t>
            </a:r>
            <a:endParaRPr lang="es-CO" sz="1200" b="1" dirty="0">
              <a:solidFill>
                <a:srgbClr val="575756"/>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5FB80CAF-DABA-4FCF-A992-35E3BDC708A7}"/>
              </a:ext>
            </a:extLst>
          </p:cNvPr>
          <p:cNvGrpSpPr/>
          <p:nvPr/>
        </p:nvGrpSpPr>
        <p:grpSpPr>
          <a:xfrm>
            <a:off x="2094160" y="1350298"/>
            <a:ext cx="998790" cy="1394738"/>
            <a:chOff x="7746317" y="2196412"/>
            <a:chExt cx="1331720" cy="1859650"/>
          </a:xfrm>
        </p:grpSpPr>
        <p:pic>
          <p:nvPicPr>
            <p:cNvPr id="21" name="Imagen 20">
              <a:hlinkClick r:id="rId2" action="ppaction://hlinksldjump"/>
              <a:extLst>
                <a:ext uri="{FF2B5EF4-FFF2-40B4-BE49-F238E27FC236}">
                  <a16:creationId xmlns:a16="http://schemas.microsoft.com/office/drawing/2014/main" id="{CCAFAD15-ED7F-418A-B79E-CDCB30A21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0468" y="2196412"/>
              <a:ext cx="1297569" cy="1297569"/>
            </a:xfrm>
            <a:prstGeom prst="rect">
              <a:avLst/>
            </a:prstGeom>
          </p:spPr>
        </p:pic>
        <p:sp>
          <p:nvSpPr>
            <p:cNvPr id="23" name="CuadroTexto 22">
              <a:extLst>
                <a:ext uri="{FF2B5EF4-FFF2-40B4-BE49-F238E27FC236}">
                  <a16:creationId xmlns:a16="http://schemas.microsoft.com/office/drawing/2014/main" id="{64DC43EC-CF41-4DD4-A29B-AACA20B4AD9E}"/>
                </a:ext>
              </a:extLst>
            </p:cNvPr>
            <p:cNvSpPr txBox="1"/>
            <p:nvPr/>
          </p:nvSpPr>
          <p:spPr>
            <a:xfrm>
              <a:off x="7746317" y="3502065"/>
              <a:ext cx="1278751" cy="553997"/>
            </a:xfrm>
            <a:prstGeom prst="rect">
              <a:avLst/>
            </a:prstGeom>
            <a:noFill/>
          </p:spPr>
          <p:txBody>
            <a:bodyPr wrap="square" rtlCol="0">
              <a:spAutoFit/>
            </a:bodyPr>
            <a:lstStyle/>
            <a:p>
              <a:pPr algn="ctr"/>
              <a:r>
                <a:rPr lang="es-ES" sz="1050" b="1" dirty="0">
                  <a:solidFill>
                    <a:srgbClr val="26478D"/>
                  </a:solidFill>
                  <a:latin typeface="Arial" panose="020B0604020202020204" pitchFamily="34" charset="0"/>
                  <a:cs typeface="Arial" panose="020B0604020202020204" pitchFamily="34" charset="0"/>
                </a:rPr>
                <a:t>Business Owner</a:t>
              </a:r>
              <a:endParaRPr lang="es-CO" sz="900" b="1" dirty="0">
                <a:solidFill>
                  <a:srgbClr val="26478D"/>
                </a:solidFill>
                <a:latin typeface="Arial" panose="020B0604020202020204" pitchFamily="34" charset="0"/>
                <a:cs typeface="Arial" panose="020B0604020202020204" pitchFamily="34" charset="0"/>
              </a:endParaRPr>
            </a:p>
          </p:txBody>
        </p:sp>
      </p:grpSp>
      <p:grpSp>
        <p:nvGrpSpPr>
          <p:cNvPr id="31" name="Grupo 30">
            <a:extLst>
              <a:ext uri="{FF2B5EF4-FFF2-40B4-BE49-F238E27FC236}">
                <a16:creationId xmlns:a16="http://schemas.microsoft.com/office/drawing/2014/main" id="{F5E69CD9-9255-4CA7-BD64-6EF2CC27825A}"/>
              </a:ext>
            </a:extLst>
          </p:cNvPr>
          <p:cNvGrpSpPr/>
          <p:nvPr/>
        </p:nvGrpSpPr>
        <p:grpSpPr>
          <a:xfrm>
            <a:off x="6352399" y="1375309"/>
            <a:ext cx="982793" cy="1391912"/>
            <a:chOff x="6229290" y="2192096"/>
            <a:chExt cx="1310390" cy="1855883"/>
          </a:xfrm>
        </p:grpSpPr>
        <p:sp>
          <p:nvSpPr>
            <p:cNvPr id="18" name="CuadroTexto 17">
              <a:extLst>
                <a:ext uri="{FF2B5EF4-FFF2-40B4-BE49-F238E27FC236}">
                  <a16:creationId xmlns:a16="http://schemas.microsoft.com/office/drawing/2014/main" id="{15D7B1DC-BF27-46CB-B77A-85A5D4DDB467}"/>
                </a:ext>
              </a:extLst>
            </p:cNvPr>
            <p:cNvSpPr txBox="1"/>
            <p:nvPr/>
          </p:nvSpPr>
          <p:spPr>
            <a:xfrm>
              <a:off x="6229290" y="3493982"/>
              <a:ext cx="1278750" cy="553997"/>
            </a:xfrm>
            <a:prstGeom prst="rect">
              <a:avLst/>
            </a:prstGeom>
            <a:noFill/>
          </p:spPr>
          <p:txBody>
            <a:bodyPr wrap="square" rtlCol="0">
              <a:spAutoFit/>
            </a:bodyPr>
            <a:lstStyle/>
            <a:p>
              <a:pPr algn="ctr"/>
              <a:r>
                <a:rPr lang="es-ES" sz="1050" b="1" dirty="0" err="1">
                  <a:solidFill>
                    <a:srgbClr val="26478D"/>
                  </a:solidFill>
                  <a:latin typeface="Arial" panose="020B0604020202020204" pitchFamily="34" charset="0"/>
                  <a:cs typeface="Arial" panose="020B0604020202020204" pitchFamily="34" charset="0"/>
                </a:rPr>
                <a:t>System</a:t>
              </a:r>
              <a:endParaRPr lang="es-ES" sz="1050" b="1" dirty="0">
                <a:solidFill>
                  <a:srgbClr val="26478D"/>
                </a:solidFill>
                <a:latin typeface="Arial" panose="020B0604020202020204" pitchFamily="34" charset="0"/>
                <a:cs typeface="Arial" panose="020B0604020202020204" pitchFamily="34" charset="0"/>
              </a:endParaRPr>
            </a:p>
            <a:p>
              <a:pPr algn="ctr"/>
              <a:r>
                <a:rPr lang="es-ES" sz="1050" b="1" dirty="0" err="1">
                  <a:solidFill>
                    <a:srgbClr val="26478D"/>
                  </a:solidFill>
                  <a:latin typeface="Arial" panose="020B0604020202020204" pitchFamily="34" charset="0"/>
                  <a:cs typeface="Arial" panose="020B0604020202020204" pitchFamily="34" charset="0"/>
                </a:rPr>
                <a:t>Architect</a:t>
              </a:r>
              <a:endParaRPr lang="es-CO" sz="1050" b="1" dirty="0">
                <a:solidFill>
                  <a:srgbClr val="26478D"/>
                </a:solidFill>
                <a:latin typeface="Arial" panose="020B0604020202020204" pitchFamily="34" charset="0"/>
                <a:cs typeface="Arial" panose="020B0604020202020204" pitchFamily="34" charset="0"/>
              </a:endParaRPr>
            </a:p>
          </p:txBody>
        </p:sp>
        <p:pic>
          <p:nvPicPr>
            <p:cNvPr id="24" name="Imagen 23">
              <a:hlinkClick r:id="rId4" action="ppaction://hlinksldjump"/>
              <a:extLst>
                <a:ext uri="{FF2B5EF4-FFF2-40B4-BE49-F238E27FC236}">
                  <a16:creationId xmlns:a16="http://schemas.microsoft.com/office/drawing/2014/main" id="{A3285D2C-6314-467A-8DDA-F4F9537493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2111" y="2192096"/>
              <a:ext cx="1297569" cy="1297569"/>
            </a:xfrm>
            <a:prstGeom prst="rect">
              <a:avLst/>
            </a:prstGeom>
          </p:spPr>
        </p:pic>
      </p:grpSp>
      <p:grpSp>
        <p:nvGrpSpPr>
          <p:cNvPr id="30" name="Grupo 29">
            <a:extLst>
              <a:ext uri="{FF2B5EF4-FFF2-40B4-BE49-F238E27FC236}">
                <a16:creationId xmlns:a16="http://schemas.microsoft.com/office/drawing/2014/main" id="{367F7FDC-F000-4ACB-AC36-D8112F8C094B}"/>
              </a:ext>
            </a:extLst>
          </p:cNvPr>
          <p:cNvGrpSpPr/>
          <p:nvPr/>
        </p:nvGrpSpPr>
        <p:grpSpPr>
          <a:xfrm>
            <a:off x="5071276" y="1346921"/>
            <a:ext cx="991736" cy="1267364"/>
            <a:chOff x="4789119" y="2189534"/>
            <a:chExt cx="1322314" cy="1689819"/>
          </a:xfrm>
        </p:grpSpPr>
        <p:sp>
          <p:nvSpPr>
            <p:cNvPr id="14" name="CuadroTexto 13">
              <a:extLst>
                <a:ext uri="{FF2B5EF4-FFF2-40B4-BE49-F238E27FC236}">
                  <a16:creationId xmlns:a16="http://schemas.microsoft.com/office/drawing/2014/main" id="{6A671CCF-86F6-4B27-BC2A-1DE6383F5682}"/>
                </a:ext>
              </a:extLst>
            </p:cNvPr>
            <p:cNvSpPr txBox="1"/>
            <p:nvPr/>
          </p:nvSpPr>
          <p:spPr>
            <a:xfrm>
              <a:off x="4832683" y="3540798"/>
              <a:ext cx="1278750" cy="338555"/>
            </a:xfrm>
            <a:prstGeom prst="rect">
              <a:avLst/>
            </a:prstGeom>
            <a:noFill/>
          </p:spPr>
          <p:txBody>
            <a:bodyPr wrap="square" rtlCol="0">
              <a:spAutoFit/>
            </a:bodyPr>
            <a:lstStyle/>
            <a:p>
              <a:pPr algn="ctr"/>
              <a:r>
                <a:rPr lang="es-ES" sz="1050" b="1" dirty="0">
                  <a:solidFill>
                    <a:srgbClr val="26478D"/>
                  </a:solidFill>
                  <a:latin typeface="Arial" panose="020B0604020202020204" pitchFamily="34" charset="0"/>
                  <a:cs typeface="Arial" panose="020B0604020202020204" pitchFamily="34" charset="0"/>
                </a:rPr>
                <a:t>RTE</a:t>
              </a:r>
              <a:endParaRPr lang="es-CO" sz="1050" b="1" dirty="0">
                <a:solidFill>
                  <a:srgbClr val="26478D"/>
                </a:solidFill>
                <a:latin typeface="Arial" panose="020B0604020202020204" pitchFamily="34" charset="0"/>
                <a:cs typeface="Arial" panose="020B0604020202020204" pitchFamily="34" charset="0"/>
              </a:endParaRPr>
            </a:p>
          </p:txBody>
        </p:sp>
        <p:pic>
          <p:nvPicPr>
            <p:cNvPr id="26" name="Imagen 25">
              <a:hlinkClick r:id="rId6" action="ppaction://hlinksldjump"/>
              <a:extLst>
                <a:ext uri="{FF2B5EF4-FFF2-40B4-BE49-F238E27FC236}">
                  <a16:creationId xmlns:a16="http://schemas.microsoft.com/office/drawing/2014/main" id="{5E83EE02-D956-4657-8751-84271497A4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9119" y="2189534"/>
              <a:ext cx="1297569" cy="1297569"/>
            </a:xfrm>
            <a:prstGeom prst="rect">
              <a:avLst/>
            </a:prstGeom>
          </p:spPr>
        </p:pic>
      </p:grpSp>
      <p:grpSp>
        <p:nvGrpSpPr>
          <p:cNvPr id="29" name="Grupo 28">
            <a:extLst>
              <a:ext uri="{FF2B5EF4-FFF2-40B4-BE49-F238E27FC236}">
                <a16:creationId xmlns:a16="http://schemas.microsoft.com/office/drawing/2014/main" id="{A5B8AE34-1E36-41CC-A04F-F8EB5FD33D00}"/>
              </a:ext>
            </a:extLst>
          </p:cNvPr>
          <p:cNvGrpSpPr/>
          <p:nvPr/>
        </p:nvGrpSpPr>
        <p:grpSpPr>
          <a:xfrm>
            <a:off x="3407515" y="1324611"/>
            <a:ext cx="1091366" cy="1367986"/>
            <a:chOff x="3175393" y="2209260"/>
            <a:chExt cx="1455155" cy="1823980"/>
          </a:xfrm>
        </p:grpSpPr>
        <p:sp>
          <p:nvSpPr>
            <p:cNvPr id="10" name="CuadroTexto 9">
              <a:extLst>
                <a:ext uri="{FF2B5EF4-FFF2-40B4-BE49-F238E27FC236}">
                  <a16:creationId xmlns:a16="http://schemas.microsoft.com/office/drawing/2014/main" id="{1C8136B6-8D00-41D6-AB44-0E8946E6038A}"/>
                </a:ext>
              </a:extLst>
            </p:cNvPr>
            <p:cNvSpPr txBox="1"/>
            <p:nvPr/>
          </p:nvSpPr>
          <p:spPr>
            <a:xfrm>
              <a:off x="3175393" y="3540798"/>
              <a:ext cx="1455155" cy="49244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Product</a:t>
              </a:r>
              <a:r>
                <a:rPr lang="es-ES" sz="900" b="1" dirty="0">
                  <a:solidFill>
                    <a:srgbClr val="26478D"/>
                  </a:solidFill>
                  <a:latin typeface="Arial" panose="020B0604020202020204" pitchFamily="34" charset="0"/>
                  <a:cs typeface="Arial" panose="020B0604020202020204" pitchFamily="34" charset="0"/>
                </a:rPr>
                <a:t> Management</a:t>
              </a:r>
              <a:endParaRPr lang="es-CO" sz="900" b="1" dirty="0">
                <a:solidFill>
                  <a:srgbClr val="26478D"/>
                </a:solidFill>
                <a:latin typeface="Arial" panose="020B0604020202020204" pitchFamily="34" charset="0"/>
                <a:cs typeface="Arial" panose="020B0604020202020204" pitchFamily="34" charset="0"/>
              </a:endParaRPr>
            </a:p>
          </p:txBody>
        </p:sp>
        <p:pic>
          <p:nvPicPr>
            <p:cNvPr id="28" name="Imagen 27">
              <a:hlinkClick r:id="rId8" action="ppaction://hlinksldjump"/>
              <a:extLst>
                <a:ext uri="{FF2B5EF4-FFF2-40B4-BE49-F238E27FC236}">
                  <a16:creationId xmlns:a16="http://schemas.microsoft.com/office/drawing/2014/main" id="{92A11CFD-8DEE-4E45-9143-E7B221F7C5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6701" y="2209260"/>
              <a:ext cx="1297569" cy="1297569"/>
            </a:xfrm>
            <a:prstGeom prst="rect">
              <a:avLst/>
            </a:prstGeom>
          </p:spPr>
        </p:pic>
      </p:grpSp>
      <p:grpSp>
        <p:nvGrpSpPr>
          <p:cNvPr id="44" name="Grupo 43">
            <a:extLst>
              <a:ext uri="{FF2B5EF4-FFF2-40B4-BE49-F238E27FC236}">
                <a16:creationId xmlns:a16="http://schemas.microsoft.com/office/drawing/2014/main" id="{0EB029F1-EA20-4DB9-A705-B78084CFB8CB}"/>
              </a:ext>
            </a:extLst>
          </p:cNvPr>
          <p:cNvGrpSpPr/>
          <p:nvPr/>
        </p:nvGrpSpPr>
        <p:grpSpPr>
          <a:xfrm>
            <a:off x="2282388" y="3184323"/>
            <a:ext cx="997870" cy="1178659"/>
            <a:chOff x="2784550" y="4579942"/>
            <a:chExt cx="1330493" cy="1571545"/>
          </a:xfrm>
        </p:grpSpPr>
        <p:pic>
          <p:nvPicPr>
            <p:cNvPr id="34" name="Imagen 33">
              <a:hlinkClick r:id="" action="ppaction://noaction"/>
              <a:extLst>
                <a:ext uri="{FF2B5EF4-FFF2-40B4-BE49-F238E27FC236}">
                  <a16:creationId xmlns:a16="http://schemas.microsoft.com/office/drawing/2014/main" id="{91CAF8AB-960C-4CBB-BBC4-57633C009B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17474" y="4579942"/>
              <a:ext cx="1297569" cy="1297569"/>
            </a:xfrm>
            <a:prstGeom prst="rect">
              <a:avLst/>
            </a:prstGeom>
          </p:spPr>
        </p:pic>
        <p:sp>
          <p:nvSpPr>
            <p:cNvPr id="36" name="CuadroTexto 35">
              <a:extLst>
                <a:ext uri="{FF2B5EF4-FFF2-40B4-BE49-F238E27FC236}">
                  <a16:creationId xmlns:a16="http://schemas.microsoft.com/office/drawing/2014/main" id="{5587F2DF-A015-4CD9-8ACA-4B2CB30BBCB8}"/>
                </a:ext>
              </a:extLst>
            </p:cNvPr>
            <p:cNvSpPr txBox="1"/>
            <p:nvPr/>
          </p:nvSpPr>
          <p:spPr>
            <a:xfrm>
              <a:off x="2784550" y="5812932"/>
              <a:ext cx="1278750" cy="338555"/>
            </a:xfrm>
            <a:prstGeom prst="rect">
              <a:avLst/>
            </a:prstGeom>
            <a:noFill/>
          </p:spPr>
          <p:txBody>
            <a:bodyPr wrap="square" rtlCol="0">
              <a:spAutoFit/>
            </a:bodyPr>
            <a:lstStyle/>
            <a:p>
              <a:pPr algn="ctr"/>
              <a:r>
                <a:rPr lang="es-ES" sz="1050" b="1" dirty="0">
                  <a:solidFill>
                    <a:srgbClr val="26478D"/>
                  </a:solidFill>
                  <a:latin typeface="Arial" panose="020B0604020202020204" pitchFamily="34" charset="0"/>
                  <a:cs typeface="Arial" panose="020B0604020202020204" pitchFamily="34" charset="0"/>
                </a:rPr>
                <a:t>Dev </a:t>
              </a:r>
              <a:r>
                <a:rPr lang="es-ES" sz="1050" b="1" dirty="0" err="1">
                  <a:solidFill>
                    <a:srgbClr val="26478D"/>
                  </a:solidFill>
                  <a:latin typeface="Arial" panose="020B0604020202020204" pitchFamily="34" charset="0"/>
                  <a:cs typeface="Arial" panose="020B0604020202020204" pitchFamily="34" charset="0"/>
                </a:rPr>
                <a:t>Team</a:t>
              </a:r>
              <a:endParaRPr lang="es-CO" sz="1050" b="1" dirty="0">
                <a:solidFill>
                  <a:srgbClr val="26478D"/>
                </a:solidFill>
                <a:latin typeface="Arial" panose="020B0604020202020204" pitchFamily="34" charset="0"/>
                <a:cs typeface="Arial" panose="020B0604020202020204" pitchFamily="34" charset="0"/>
              </a:endParaRPr>
            </a:p>
          </p:txBody>
        </p:sp>
      </p:grpSp>
      <p:grpSp>
        <p:nvGrpSpPr>
          <p:cNvPr id="43" name="Grupo 42">
            <a:extLst>
              <a:ext uri="{FF2B5EF4-FFF2-40B4-BE49-F238E27FC236}">
                <a16:creationId xmlns:a16="http://schemas.microsoft.com/office/drawing/2014/main" id="{441B7110-2782-4239-B127-75DDEB2FC418}"/>
              </a:ext>
            </a:extLst>
          </p:cNvPr>
          <p:cNvGrpSpPr/>
          <p:nvPr/>
        </p:nvGrpSpPr>
        <p:grpSpPr>
          <a:xfrm>
            <a:off x="3989002" y="3111237"/>
            <a:ext cx="1021874" cy="1388675"/>
            <a:chOff x="4648313" y="4575576"/>
            <a:chExt cx="1362499" cy="1851566"/>
          </a:xfrm>
        </p:grpSpPr>
        <p:pic>
          <p:nvPicPr>
            <p:cNvPr id="37" name="Imagen 36">
              <a:hlinkClick r:id="" action="ppaction://noaction"/>
              <a:extLst>
                <a:ext uri="{FF2B5EF4-FFF2-40B4-BE49-F238E27FC236}">
                  <a16:creationId xmlns:a16="http://schemas.microsoft.com/office/drawing/2014/main" id="{486F8644-A7F6-4E67-BA0D-3C425897EC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3243" y="4575576"/>
              <a:ext cx="1297569" cy="1297569"/>
            </a:xfrm>
            <a:prstGeom prst="rect">
              <a:avLst/>
            </a:prstGeom>
          </p:spPr>
        </p:pic>
        <p:sp>
          <p:nvSpPr>
            <p:cNvPr id="39" name="CuadroTexto 38">
              <a:extLst>
                <a:ext uri="{FF2B5EF4-FFF2-40B4-BE49-F238E27FC236}">
                  <a16:creationId xmlns:a16="http://schemas.microsoft.com/office/drawing/2014/main" id="{DF69F765-46A1-4610-959E-6530A898C93B}"/>
                </a:ext>
              </a:extLst>
            </p:cNvPr>
            <p:cNvSpPr txBox="1"/>
            <p:nvPr/>
          </p:nvSpPr>
          <p:spPr>
            <a:xfrm>
              <a:off x="4648313" y="5873145"/>
              <a:ext cx="1278751" cy="553997"/>
            </a:xfrm>
            <a:prstGeom prst="rect">
              <a:avLst/>
            </a:prstGeom>
            <a:noFill/>
          </p:spPr>
          <p:txBody>
            <a:bodyPr wrap="square" rtlCol="0">
              <a:spAutoFit/>
            </a:bodyPr>
            <a:lstStyle/>
            <a:p>
              <a:pPr algn="ctr"/>
              <a:r>
                <a:rPr lang="es-ES" sz="1050" b="1" dirty="0">
                  <a:solidFill>
                    <a:srgbClr val="26478D"/>
                  </a:solidFill>
                  <a:latin typeface="Arial" panose="020B0604020202020204" pitchFamily="34" charset="0"/>
                  <a:cs typeface="Arial" panose="020B0604020202020204" pitchFamily="34" charset="0"/>
                </a:rPr>
                <a:t>Scrum Master</a:t>
              </a:r>
              <a:endParaRPr lang="es-CO" sz="1050" b="1" dirty="0">
                <a:solidFill>
                  <a:srgbClr val="26478D"/>
                </a:solidFill>
                <a:latin typeface="Arial" panose="020B0604020202020204" pitchFamily="34" charset="0"/>
                <a:cs typeface="Arial" panose="020B0604020202020204" pitchFamily="34" charset="0"/>
              </a:endParaRPr>
            </a:p>
          </p:txBody>
        </p:sp>
      </p:grpSp>
      <p:grpSp>
        <p:nvGrpSpPr>
          <p:cNvPr id="41" name="Grupo 40">
            <a:extLst>
              <a:ext uri="{FF2B5EF4-FFF2-40B4-BE49-F238E27FC236}">
                <a16:creationId xmlns:a16="http://schemas.microsoft.com/office/drawing/2014/main" id="{2791FB21-CF3B-4ABA-BB3F-69FD693645C2}"/>
              </a:ext>
            </a:extLst>
          </p:cNvPr>
          <p:cNvGrpSpPr/>
          <p:nvPr/>
        </p:nvGrpSpPr>
        <p:grpSpPr>
          <a:xfrm>
            <a:off x="5697580" y="3166195"/>
            <a:ext cx="1070570" cy="1392996"/>
            <a:chOff x="6968504" y="4575576"/>
            <a:chExt cx="1427427" cy="1857328"/>
          </a:xfrm>
        </p:grpSpPr>
        <p:pic>
          <p:nvPicPr>
            <p:cNvPr id="40" name="Imagen 39">
              <a:hlinkClick r:id="" action="ppaction://noaction"/>
              <a:extLst>
                <a:ext uri="{FF2B5EF4-FFF2-40B4-BE49-F238E27FC236}">
                  <a16:creationId xmlns:a16="http://schemas.microsoft.com/office/drawing/2014/main" id="{611B5FBE-EE74-4DBD-9067-7EE4D475863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97889" y="4575576"/>
              <a:ext cx="1297569" cy="1297569"/>
            </a:xfrm>
            <a:prstGeom prst="rect">
              <a:avLst/>
            </a:prstGeom>
          </p:spPr>
        </p:pic>
        <p:sp>
          <p:nvSpPr>
            <p:cNvPr id="42" name="CuadroTexto 41">
              <a:extLst>
                <a:ext uri="{FF2B5EF4-FFF2-40B4-BE49-F238E27FC236}">
                  <a16:creationId xmlns:a16="http://schemas.microsoft.com/office/drawing/2014/main" id="{5603F566-16E7-4B39-9677-5B95A0A32623}"/>
                </a:ext>
              </a:extLst>
            </p:cNvPr>
            <p:cNvSpPr txBox="1"/>
            <p:nvPr/>
          </p:nvSpPr>
          <p:spPr>
            <a:xfrm>
              <a:off x="6968504" y="5878907"/>
              <a:ext cx="1427427" cy="553997"/>
            </a:xfrm>
            <a:prstGeom prst="rect">
              <a:avLst/>
            </a:prstGeom>
            <a:noFill/>
          </p:spPr>
          <p:txBody>
            <a:bodyPr wrap="square" rtlCol="0">
              <a:spAutoFit/>
            </a:bodyPr>
            <a:lstStyle/>
            <a:p>
              <a:pPr algn="ctr"/>
              <a:r>
                <a:rPr lang="es-ES" sz="1050" b="1" dirty="0" err="1">
                  <a:solidFill>
                    <a:srgbClr val="26478D"/>
                  </a:solidFill>
                  <a:latin typeface="Arial" panose="020B0604020202020204" pitchFamily="34" charset="0"/>
                  <a:cs typeface="Arial" panose="020B0604020202020204" pitchFamily="34" charset="0"/>
                </a:rPr>
                <a:t>Product</a:t>
              </a:r>
              <a:r>
                <a:rPr lang="es-ES" sz="1050" b="1" dirty="0">
                  <a:solidFill>
                    <a:srgbClr val="26478D"/>
                  </a:solidFill>
                  <a:latin typeface="Arial" panose="020B0604020202020204" pitchFamily="34" charset="0"/>
                  <a:cs typeface="Arial" panose="020B0604020202020204" pitchFamily="34" charset="0"/>
                </a:rPr>
                <a:t> Owner</a:t>
              </a:r>
              <a:endParaRPr lang="es-CO" sz="1050" b="1" dirty="0">
                <a:solidFill>
                  <a:srgbClr val="26478D"/>
                </a:solidFill>
                <a:latin typeface="Arial" panose="020B0604020202020204" pitchFamily="34" charset="0"/>
                <a:cs typeface="Arial" panose="020B0604020202020204" pitchFamily="34" charset="0"/>
              </a:endParaRPr>
            </a:p>
          </p:txBody>
        </p:sp>
      </p:grpSp>
      <p:sp>
        <p:nvSpPr>
          <p:cNvPr id="2" name="CuadroTexto 1"/>
          <p:cNvSpPr txBox="1"/>
          <p:nvPr/>
        </p:nvSpPr>
        <p:spPr>
          <a:xfrm>
            <a:off x="5236901" y="4619582"/>
            <a:ext cx="2465740" cy="253916"/>
          </a:xfrm>
          <a:prstGeom prst="rect">
            <a:avLst/>
          </a:prstGeom>
          <a:noFill/>
        </p:spPr>
        <p:txBody>
          <a:bodyPr wrap="none" rtlCol="0">
            <a:spAutoFit/>
          </a:bodyPr>
          <a:lstStyle/>
          <a:p>
            <a:pPr algn="dist"/>
            <a:r>
              <a:rPr lang="es-CO" sz="1050" dirty="0">
                <a:solidFill>
                  <a:srgbClr val="575756"/>
                </a:solidFill>
                <a:latin typeface="Arial" panose="020B0604020202020204" pitchFamily="34" charset="0"/>
                <a:cs typeface="Arial" panose="020B0604020202020204" pitchFamily="34" charset="0"/>
              </a:rPr>
              <a:t>* Dar Clic en Imagen para mas detalle</a:t>
            </a:r>
          </a:p>
        </p:txBody>
      </p:sp>
    </p:spTree>
    <p:extLst>
      <p:ext uri="{BB962C8B-B14F-4D97-AF65-F5344CB8AC3E}">
        <p14:creationId xmlns:p14="http://schemas.microsoft.com/office/powerpoint/2010/main" val="2644522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5">
            <a:extLst>
              <a:ext uri="{FF2B5EF4-FFF2-40B4-BE49-F238E27FC236}">
                <a16:creationId xmlns:a16="http://schemas.microsoft.com/office/drawing/2014/main" id="{3E13B678-B503-4702-B81C-4BC849EF1EA0}"/>
              </a:ext>
            </a:extLst>
          </p:cNvPr>
          <p:cNvSpPr>
            <a:spLocks noGrp="1"/>
          </p:cNvSpPr>
          <p:nvPr>
            <p:ph type="title"/>
          </p:nvPr>
        </p:nvSpPr>
        <p:spPr>
          <a:xfrm>
            <a:off x="459581" y="152501"/>
            <a:ext cx="7886700" cy="994172"/>
          </a:xfrm>
        </p:spPr>
        <p:txBody>
          <a:bodyPr>
            <a:normAutofit/>
          </a:bodyPr>
          <a:lstStyle/>
          <a:p>
            <a:r>
              <a:rPr lang="es-ES" sz="5400" b="1" dirty="0" smtClean="0">
                <a:solidFill>
                  <a:srgbClr val="AD198D"/>
                </a:solidFill>
                <a:latin typeface="Arial" panose="020B0604020202020204" pitchFamily="34" charset="0"/>
                <a:cs typeface="Arial" panose="020B0604020202020204" pitchFamily="34" charset="0"/>
              </a:rPr>
              <a:t>Artefactos</a:t>
            </a:r>
            <a:endParaRPr lang="es-ES" sz="54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B5B6CCCE-EFC3-40EB-A35F-BDCA0030C00E}"/>
              </a:ext>
            </a:extLst>
          </p:cNvPr>
          <p:cNvCxnSpPr>
            <a:cxnSpLocks/>
          </p:cNvCxnSpPr>
          <p:nvPr/>
        </p:nvCxnSpPr>
        <p:spPr>
          <a:xfrm>
            <a:off x="459581" y="975223"/>
            <a:ext cx="79629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9E7B6F46-6297-4551-9E9D-DBF09A05FB08}"/>
              </a:ext>
            </a:extLst>
          </p:cNvPr>
          <p:cNvSpPr/>
          <p:nvPr/>
        </p:nvSpPr>
        <p:spPr>
          <a:xfrm>
            <a:off x="1428849" y="1533795"/>
            <a:ext cx="6024365" cy="122083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dirty="0">
              <a:solidFill>
                <a:prstClr val="white"/>
              </a:solidFill>
              <a:latin typeface="Arial" panose="020B0604020202020204" pitchFamily="34" charset="0"/>
              <a:cs typeface="Arial" panose="020B0604020202020204" pitchFamily="34" charset="0"/>
            </a:endParaRPr>
          </a:p>
        </p:txBody>
      </p:sp>
      <p:sp>
        <p:nvSpPr>
          <p:cNvPr id="8" name="CuadroTexto 7">
            <a:extLst>
              <a:ext uri="{FF2B5EF4-FFF2-40B4-BE49-F238E27FC236}">
                <a16:creationId xmlns:a16="http://schemas.microsoft.com/office/drawing/2014/main" id="{30CDF1B3-37ED-48D1-9E8A-C4E2FBFB38E4}"/>
              </a:ext>
            </a:extLst>
          </p:cNvPr>
          <p:cNvSpPr txBox="1"/>
          <p:nvPr/>
        </p:nvSpPr>
        <p:spPr>
          <a:xfrm>
            <a:off x="1115935" y="1533795"/>
            <a:ext cx="369332" cy="1114919"/>
          </a:xfrm>
          <a:prstGeom prst="rect">
            <a:avLst/>
          </a:prstGeom>
          <a:noFill/>
        </p:spPr>
        <p:txBody>
          <a:bodyPr vert="vert270" wrap="square" rtlCol="0">
            <a:spAutoFit/>
          </a:bodyPr>
          <a:lstStyle/>
          <a:p>
            <a:pPr algn="ctr"/>
            <a:r>
              <a:rPr lang="es-ES" sz="1200" b="1" dirty="0">
                <a:solidFill>
                  <a:srgbClr val="575756"/>
                </a:solidFill>
                <a:latin typeface="Arial" panose="020B0604020202020204" pitchFamily="34" charset="0"/>
                <a:cs typeface="Arial" panose="020B0604020202020204" pitchFamily="34" charset="0"/>
              </a:rPr>
              <a:t>PROGRAM</a:t>
            </a:r>
            <a:endParaRPr lang="es-CO" sz="1200" b="1" dirty="0">
              <a:solidFill>
                <a:srgbClr val="575756"/>
              </a:solidFill>
              <a:latin typeface="Arial" panose="020B0604020202020204" pitchFamily="34" charset="0"/>
              <a:cs typeface="Arial" panose="020B0604020202020204" pitchFamily="34" charset="0"/>
            </a:endParaRPr>
          </a:p>
        </p:txBody>
      </p:sp>
      <p:pic>
        <p:nvPicPr>
          <p:cNvPr id="16" name="Imagen 15">
            <a:hlinkClick r:id="" action="ppaction://noaction"/>
            <a:extLst>
              <a:ext uri="{FF2B5EF4-FFF2-40B4-BE49-F238E27FC236}">
                <a16:creationId xmlns:a16="http://schemas.microsoft.com/office/drawing/2014/main" id="{3791C5F0-950F-416A-911D-DDEAE7190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418" y="1781458"/>
            <a:ext cx="490361" cy="490361"/>
          </a:xfrm>
          <a:prstGeom prst="rect">
            <a:avLst/>
          </a:prstGeom>
        </p:spPr>
      </p:pic>
      <p:pic>
        <p:nvPicPr>
          <p:cNvPr id="4098" name="Picture 2" descr="https://www.scaledagileframework.com/wp-content/uploads/2018/04/Program-Solution-Backlogs_F01_PM.png">
            <a:hlinkClick r:id="" action="ppaction://noaction"/>
            <a:extLst>
              <a:ext uri="{FF2B5EF4-FFF2-40B4-BE49-F238E27FC236}">
                <a16:creationId xmlns:a16="http://schemas.microsoft.com/office/drawing/2014/main" id="{88709A32-3360-402B-A87B-75C981983D45}"/>
              </a:ext>
            </a:extLst>
          </p:cNvPr>
          <p:cNvPicPr>
            <a:picLocks noChangeAspect="1" noChangeArrowheads="1"/>
          </p:cNvPicPr>
          <p:nvPr/>
        </p:nvPicPr>
        <p:blipFill rotWithShape="1">
          <a:blip r:embed="rId3" cstate="print">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26953" r="18190"/>
          <a:stretch/>
        </p:blipFill>
        <p:spPr bwMode="auto">
          <a:xfrm>
            <a:off x="3154465" y="1754703"/>
            <a:ext cx="658948" cy="608612"/>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n 19">
            <a:hlinkClick r:id="" action="ppaction://noaction"/>
            <a:extLst>
              <a:ext uri="{FF2B5EF4-FFF2-40B4-BE49-F238E27FC236}">
                <a16:creationId xmlns:a16="http://schemas.microsoft.com/office/drawing/2014/main" id="{427DB915-A3AF-488B-9212-231BA4DB3A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2220" y="1805351"/>
            <a:ext cx="490361" cy="490361"/>
          </a:xfrm>
          <a:prstGeom prst="rect">
            <a:avLst/>
          </a:prstGeom>
        </p:spPr>
      </p:pic>
      <p:pic>
        <p:nvPicPr>
          <p:cNvPr id="22" name="Imagen 21">
            <a:hlinkClick r:id="" action="ppaction://noaction"/>
            <a:extLst>
              <a:ext uri="{FF2B5EF4-FFF2-40B4-BE49-F238E27FC236}">
                <a16:creationId xmlns:a16="http://schemas.microsoft.com/office/drawing/2014/main" id="{CC4C930F-83CA-4ACC-AB7B-BDAD578804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6326" y="1784299"/>
            <a:ext cx="490361" cy="490361"/>
          </a:xfrm>
          <a:prstGeom prst="rect">
            <a:avLst/>
          </a:prstGeom>
        </p:spPr>
      </p:pic>
      <p:pic>
        <p:nvPicPr>
          <p:cNvPr id="24" name="Imagen 23">
            <a:hlinkClick r:id="" action="ppaction://noaction"/>
            <a:extLst>
              <a:ext uri="{FF2B5EF4-FFF2-40B4-BE49-F238E27FC236}">
                <a16:creationId xmlns:a16="http://schemas.microsoft.com/office/drawing/2014/main" id="{AE45F695-BB0F-46D8-A40C-133B3CD087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6371" y="1781458"/>
            <a:ext cx="490361" cy="490361"/>
          </a:xfrm>
          <a:prstGeom prst="rect">
            <a:avLst/>
          </a:prstGeom>
        </p:spPr>
      </p:pic>
      <p:pic>
        <p:nvPicPr>
          <p:cNvPr id="26" name="Imagen 25">
            <a:hlinkClick r:id="" action="ppaction://noaction"/>
            <a:extLst>
              <a:ext uri="{FF2B5EF4-FFF2-40B4-BE49-F238E27FC236}">
                <a16:creationId xmlns:a16="http://schemas.microsoft.com/office/drawing/2014/main" id="{06130FB2-D9CE-4277-8331-40888657B2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3778" y="1787665"/>
            <a:ext cx="490361" cy="490361"/>
          </a:xfrm>
          <a:prstGeom prst="rect">
            <a:avLst/>
          </a:prstGeom>
        </p:spPr>
      </p:pic>
      <p:pic>
        <p:nvPicPr>
          <p:cNvPr id="28" name="Imagen 27">
            <a:hlinkClick r:id="" action="ppaction://noaction"/>
            <a:extLst>
              <a:ext uri="{FF2B5EF4-FFF2-40B4-BE49-F238E27FC236}">
                <a16:creationId xmlns:a16="http://schemas.microsoft.com/office/drawing/2014/main" id="{093C466B-C8EC-4F29-B7E7-15A79F1481D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8844" y="1787665"/>
            <a:ext cx="490361" cy="490361"/>
          </a:xfrm>
          <a:prstGeom prst="rect">
            <a:avLst/>
          </a:prstGeom>
        </p:spPr>
      </p:pic>
      <p:sp>
        <p:nvSpPr>
          <p:cNvPr id="31" name="CuadroTexto 30">
            <a:extLst>
              <a:ext uri="{FF2B5EF4-FFF2-40B4-BE49-F238E27FC236}">
                <a16:creationId xmlns:a16="http://schemas.microsoft.com/office/drawing/2014/main" id="{16DF53A3-7DCB-46A9-B8FB-FF572ED0DFF3}"/>
              </a:ext>
            </a:extLst>
          </p:cNvPr>
          <p:cNvSpPr txBox="1"/>
          <p:nvPr/>
        </p:nvSpPr>
        <p:spPr>
          <a:xfrm>
            <a:off x="1594194" y="2288649"/>
            <a:ext cx="638155" cy="2308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Feature</a:t>
            </a:r>
            <a:endParaRPr lang="es-CO" sz="900" b="1" dirty="0">
              <a:solidFill>
                <a:srgbClr val="26478D"/>
              </a:solidFill>
              <a:latin typeface="Arial" panose="020B0604020202020204" pitchFamily="34" charset="0"/>
              <a:cs typeface="Arial" panose="020B0604020202020204" pitchFamily="34" charset="0"/>
            </a:endParaRPr>
          </a:p>
        </p:txBody>
      </p:sp>
      <p:sp>
        <p:nvSpPr>
          <p:cNvPr id="34" name="CuadroTexto 33">
            <a:extLst>
              <a:ext uri="{FF2B5EF4-FFF2-40B4-BE49-F238E27FC236}">
                <a16:creationId xmlns:a16="http://schemas.microsoft.com/office/drawing/2014/main" id="{BB446ACE-A967-41D1-BD47-5E16BBDB12C4}"/>
              </a:ext>
            </a:extLst>
          </p:cNvPr>
          <p:cNvSpPr txBox="1"/>
          <p:nvPr/>
        </p:nvSpPr>
        <p:spPr>
          <a:xfrm>
            <a:off x="2301248" y="2295712"/>
            <a:ext cx="661931" cy="2308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Enabler</a:t>
            </a:r>
            <a:endParaRPr lang="es-CO" sz="900" b="1" dirty="0">
              <a:solidFill>
                <a:srgbClr val="26478D"/>
              </a:solidFill>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0B7B4D10-F19C-4A9D-A316-1918A03E90E2}"/>
              </a:ext>
            </a:extLst>
          </p:cNvPr>
          <p:cNvSpPr txBox="1"/>
          <p:nvPr/>
        </p:nvSpPr>
        <p:spPr>
          <a:xfrm>
            <a:off x="3108130" y="2316367"/>
            <a:ext cx="671030" cy="369332"/>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Backlog </a:t>
            </a:r>
            <a:r>
              <a:rPr lang="es-ES" sz="900" b="1" dirty="0" err="1">
                <a:solidFill>
                  <a:srgbClr val="26478D"/>
                </a:solidFill>
                <a:latin typeface="Arial" panose="020B0604020202020204" pitchFamily="34" charset="0"/>
                <a:cs typeface="Arial" panose="020B0604020202020204" pitchFamily="34" charset="0"/>
              </a:rPr>
              <a:t>Feature</a:t>
            </a:r>
            <a:endParaRPr lang="es-CO" sz="900" b="1" dirty="0">
              <a:solidFill>
                <a:srgbClr val="26478D"/>
              </a:solidFill>
              <a:latin typeface="Arial" panose="020B0604020202020204" pitchFamily="34" charset="0"/>
              <a:cs typeface="Arial" panose="020B0604020202020204" pitchFamily="34" charset="0"/>
            </a:endParaRPr>
          </a:p>
        </p:txBody>
      </p:sp>
      <p:sp>
        <p:nvSpPr>
          <p:cNvPr id="36" name="CuadroTexto 35">
            <a:extLst>
              <a:ext uri="{FF2B5EF4-FFF2-40B4-BE49-F238E27FC236}">
                <a16:creationId xmlns:a16="http://schemas.microsoft.com/office/drawing/2014/main" id="{EA43664A-4E9D-459E-833E-8535DBAD10EA}"/>
              </a:ext>
            </a:extLst>
          </p:cNvPr>
          <p:cNvSpPr txBox="1"/>
          <p:nvPr/>
        </p:nvSpPr>
        <p:spPr>
          <a:xfrm>
            <a:off x="4046297" y="2310457"/>
            <a:ext cx="658947" cy="369332"/>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Program</a:t>
            </a:r>
            <a:r>
              <a:rPr lang="es-ES" sz="900" b="1" dirty="0">
                <a:solidFill>
                  <a:srgbClr val="26478D"/>
                </a:solidFill>
                <a:latin typeface="Arial" panose="020B0604020202020204" pitchFamily="34" charset="0"/>
                <a:cs typeface="Arial" panose="020B0604020202020204" pitchFamily="34" charset="0"/>
              </a:rPr>
              <a:t> </a:t>
            </a:r>
            <a:r>
              <a:rPr lang="es-ES" sz="900" b="1" dirty="0" err="1">
                <a:solidFill>
                  <a:srgbClr val="26478D"/>
                </a:solidFill>
                <a:latin typeface="Arial" panose="020B0604020202020204" pitchFamily="34" charset="0"/>
                <a:cs typeface="Arial" panose="020B0604020202020204" pitchFamily="34" charset="0"/>
              </a:rPr>
              <a:t>Board</a:t>
            </a:r>
            <a:endParaRPr lang="es-CO" sz="900" b="1" dirty="0">
              <a:solidFill>
                <a:srgbClr val="26478D"/>
              </a:solidFill>
              <a:latin typeface="Arial" panose="020B0604020202020204" pitchFamily="34" charset="0"/>
              <a:cs typeface="Arial" panose="020B0604020202020204" pitchFamily="34" charset="0"/>
            </a:endParaRPr>
          </a:p>
        </p:txBody>
      </p:sp>
      <p:sp>
        <p:nvSpPr>
          <p:cNvPr id="37" name="CuadroTexto 36">
            <a:extLst>
              <a:ext uri="{FF2B5EF4-FFF2-40B4-BE49-F238E27FC236}">
                <a16:creationId xmlns:a16="http://schemas.microsoft.com/office/drawing/2014/main" id="{9D56E4D1-8951-4561-AC5E-219ECCF8D2BB}"/>
              </a:ext>
            </a:extLst>
          </p:cNvPr>
          <p:cNvSpPr txBox="1"/>
          <p:nvPr/>
        </p:nvSpPr>
        <p:spPr>
          <a:xfrm>
            <a:off x="4844673" y="2308454"/>
            <a:ext cx="722610" cy="369332"/>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Objetivos PI</a:t>
            </a:r>
            <a:endParaRPr lang="es-CO" sz="900" b="1" dirty="0">
              <a:solidFill>
                <a:srgbClr val="26478D"/>
              </a:solidFill>
              <a:latin typeface="Arial" panose="020B0604020202020204" pitchFamily="34" charset="0"/>
              <a:cs typeface="Arial" panose="020B0604020202020204" pitchFamily="34" charset="0"/>
            </a:endParaRPr>
          </a:p>
        </p:txBody>
      </p:sp>
      <p:sp>
        <p:nvSpPr>
          <p:cNvPr id="38" name="CuadroTexto 37">
            <a:extLst>
              <a:ext uri="{FF2B5EF4-FFF2-40B4-BE49-F238E27FC236}">
                <a16:creationId xmlns:a16="http://schemas.microsoft.com/office/drawing/2014/main" id="{05CCDD8D-39DB-4A88-9CF4-A5C6673F8E71}"/>
              </a:ext>
            </a:extLst>
          </p:cNvPr>
          <p:cNvSpPr txBox="1"/>
          <p:nvPr/>
        </p:nvSpPr>
        <p:spPr>
          <a:xfrm>
            <a:off x="5599523" y="2271818"/>
            <a:ext cx="785273" cy="369332"/>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Mapa Riesgos PI</a:t>
            </a:r>
            <a:endParaRPr lang="es-CO" sz="900" b="1" dirty="0">
              <a:solidFill>
                <a:srgbClr val="26478D"/>
              </a:solidFill>
              <a:latin typeface="Arial" panose="020B0604020202020204" pitchFamily="34" charset="0"/>
              <a:cs typeface="Arial" panose="020B0604020202020204" pitchFamily="34" charset="0"/>
            </a:endParaRPr>
          </a:p>
        </p:txBody>
      </p:sp>
      <p:sp>
        <p:nvSpPr>
          <p:cNvPr id="39" name="CuadroTexto 38">
            <a:extLst>
              <a:ext uri="{FF2B5EF4-FFF2-40B4-BE49-F238E27FC236}">
                <a16:creationId xmlns:a16="http://schemas.microsoft.com/office/drawing/2014/main" id="{C6D2A635-FC93-480E-8D82-38E50BC6FC2F}"/>
              </a:ext>
            </a:extLst>
          </p:cNvPr>
          <p:cNvSpPr txBox="1"/>
          <p:nvPr/>
        </p:nvSpPr>
        <p:spPr>
          <a:xfrm>
            <a:off x="6524225" y="2316367"/>
            <a:ext cx="599598" cy="230832"/>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Plan PI</a:t>
            </a:r>
            <a:endParaRPr lang="es-CO" sz="900" b="1" dirty="0">
              <a:solidFill>
                <a:srgbClr val="26478D"/>
              </a:solidFill>
              <a:latin typeface="Arial" panose="020B0604020202020204" pitchFamily="34" charset="0"/>
              <a:cs typeface="Arial" panose="020B0604020202020204" pitchFamily="34" charset="0"/>
            </a:endParaRPr>
          </a:p>
        </p:txBody>
      </p:sp>
      <p:grpSp>
        <p:nvGrpSpPr>
          <p:cNvPr id="32" name="Grupo 31">
            <a:extLst>
              <a:ext uri="{FF2B5EF4-FFF2-40B4-BE49-F238E27FC236}">
                <a16:creationId xmlns:a16="http://schemas.microsoft.com/office/drawing/2014/main" id="{7DC5FB62-75E0-457D-A331-ABADBA69A5B0}"/>
              </a:ext>
            </a:extLst>
          </p:cNvPr>
          <p:cNvGrpSpPr/>
          <p:nvPr/>
        </p:nvGrpSpPr>
        <p:grpSpPr>
          <a:xfrm>
            <a:off x="1115935" y="2941469"/>
            <a:ext cx="6333433" cy="1175628"/>
            <a:chOff x="1204248" y="3785546"/>
            <a:chExt cx="8444577" cy="1567504"/>
          </a:xfrm>
        </p:grpSpPr>
        <p:sp>
          <p:nvSpPr>
            <p:cNvPr id="7" name="Rectángulo 6">
              <a:extLst>
                <a:ext uri="{FF2B5EF4-FFF2-40B4-BE49-F238E27FC236}">
                  <a16:creationId xmlns:a16="http://schemas.microsoft.com/office/drawing/2014/main" id="{09B3C96E-0B47-4912-A5BA-72E32EC4D3EF}"/>
                </a:ext>
              </a:extLst>
            </p:cNvPr>
            <p:cNvSpPr/>
            <p:nvPr/>
          </p:nvSpPr>
          <p:spPr>
            <a:xfrm>
              <a:off x="1624241" y="3785546"/>
              <a:ext cx="8024584" cy="15675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O">
                <a:solidFill>
                  <a:prstClr val="white"/>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BC21A749-8A8B-4518-8908-C9E0F294ECB4}"/>
                </a:ext>
              </a:extLst>
            </p:cNvPr>
            <p:cNvSpPr txBox="1"/>
            <p:nvPr/>
          </p:nvSpPr>
          <p:spPr>
            <a:xfrm>
              <a:off x="1204248" y="3960303"/>
              <a:ext cx="492443" cy="1093987"/>
            </a:xfrm>
            <a:prstGeom prst="rect">
              <a:avLst/>
            </a:prstGeom>
            <a:noFill/>
          </p:spPr>
          <p:txBody>
            <a:bodyPr vert="vert270" wrap="square" rtlCol="0">
              <a:spAutoFit/>
            </a:bodyPr>
            <a:lstStyle/>
            <a:p>
              <a:pPr algn="ctr"/>
              <a:r>
                <a:rPr lang="es-ES" sz="1200" b="1" dirty="0">
                  <a:solidFill>
                    <a:srgbClr val="575756"/>
                  </a:solidFill>
                  <a:latin typeface="Arial" panose="020B0604020202020204" pitchFamily="34" charset="0"/>
                  <a:cs typeface="Arial" panose="020B0604020202020204" pitchFamily="34" charset="0"/>
                </a:rPr>
                <a:t>TEAM</a:t>
              </a:r>
              <a:endParaRPr lang="es-CO" sz="1200" b="1" dirty="0">
                <a:solidFill>
                  <a:srgbClr val="575756"/>
                </a:solidFill>
                <a:latin typeface="Arial" panose="020B0604020202020204" pitchFamily="34" charset="0"/>
                <a:cs typeface="Arial" panose="020B0604020202020204" pitchFamily="34" charset="0"/>
              </a:endParaRPr>
            </a:p>
          </p:txBody>
        </p:sp>
        <p:pic>
          <p:nvPicPr>
            <p:cNvPr id="12" name="Imagen 11">
              <a:hlinkClick r:id="" action="ppaction://noaction"/>
              <a:extLst>
                <a:ext uri="{FF2B5EF4-FFF2-40B4-BE49-F238E27FC236}">
                  <a16:creationId xmlns:a16="http://schemas.microsoft.com/office/drawing/2014/main" id="{AAC42C3F-FD02-4928-A7A4-636A969589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6005" y="4007096"/>
              <a:ext cx="653814" cy="653814"/>
            </a:xfrm>
            <a:prstGeom prst="rect">
              <a:avLst/>
            </a:prstGeom>
          </p:spPr>
        </p:pic>
        <p:pic>
          <p:nvPicPr>
            <p:cNvPr id="14" name="Imagen 13">
              <a:hlinkClick r:id="" action="ppaction://noaction"/>
              <a:extLst>
                <a:ext uri="{FF2B5EF4-FFF2-40B4-BE49-F238E27FC236}">
                  <a16:creationId xmlns:a16="http://schemas.microsoft.com/office/drawing/2014/main" id="{8825C447-61A8-4875-A931-57F6BA9A479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9753" y="4058278"/>
              <a:ext cx="653814" cy="653814"/>
            </a:xfrm>
            <a:prstGeom prst="rect">
              <a:avLst/>
            </a:prstGeom>
          </p:spPr>
        </p:pic>
        <p:pic>
          <p:nvPicPr>
            <p:cNvPr id="18" name="Imagen 17">
              <a:hlinkClick r:id="" action="ppaction://noaction"/>
              <a:extLst>
                <a:ext uri="{FF2B5EF4-FFF2-40B4-BE49-F238E27FC236}">
                  <a16:creationId xmlns:a16="http://schemas.microsoft.com/office/drawing/2014/main" id="{ED8DE65A-4640-4159-B73D-1E6055410F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25253" y="4073292"/>
              <a:ext cx="653814" cy="653814"/>
            </a:xfrm>
            <a:prstGeom prst="rect">
              <a:avLst/>
            </a:prstGeom>
          </p:spPr>
        </p:pic>
        <p:pic>
          <p:nvPicPr>
            <p:cNvPr id="4100" name="Picture 4" descr="https://www.scaledagileframework.com/wp-content/uploads/2014/07/F2-Team-Backlog-Capacity-Allocation_WP-1.png">
              <a:hlinkClick r:id="" action="ppaction://noaction"/>
              <a:extLst>
                <a:ext uri="{FF2B5EF4-FFF2-40B4-BE49-F238E27FC236}">
                  <a16:creationId xmlns:a16="http://schemas.microsoft.com/office/drawing/2014/main" id="{05241EBF-C296-4627-887E-B69D862DC4C4}"/>
                </a:ext>
              </a:extLst>
            </p:cNvPr>
            <p:cNvPicPr>
              <a:picLocks noChangeAspect="1" noChangeArrowheads="1"/>
            </p:cNvPicPr>
            <p:nvPr/>
          </p:nvPicPr>
          <p:blipFill rotWithShape="1">
            <a:blip r:embed="rId12">
              <a:clrChange>
                <a:clrFrom>
                  <a:srgbClr val="FFFFFF"/>
                </a:clrFrom>
                <a:clrTo>
                  <a:srgbClr val="FFFFFF">
                    <a:alpha val="0"/>
                  </a:srgbClr>
                </a:clrTo>
              </a:clrChange>
              <a:duotone>
                <a:prstClr val="black"/>
                <a:srgbClr val="7030A0">
                  <a:tint val="45000"/>
                  <a:satMod val="400000"/>
                </a:srgbClr>
              </a:duotone>
              <a:extLst>
                <a:ext uri="{28A0092B-C50C-407E-A947-70E740481C1C}">
                  <a14:useLocalDpi xmlns:a14="http://schemas.microsoft.com/office/drawing/2010/main" val="0"/>
                </a:ext>
              </a:extLst>
            </a:blip>
            <a:srcRect l="1428" t="9247" r="90572" b="19624"/>
            <a:stretch/>
          </p:blipFill>
          <p:spPr bwMode="auto">
            <a:xfrm>
              <a:off x="5858169" y="3960303"/>
              <a:ext cx="244596" cy="866775"/>
            </a:xfrm>
            <a:prstGeom prst="rect">
              <a:avLst/>
            </a:prstGeom>
            <a:noFill/>
            <a:extLst>
              <a:ext uri="{909E8E84-426E-40DD-AFC4-6F175D3DCCD1}">
                <a14:hiddenFill xmlns:a14="http://schemas.microsoft.com/office/drawing/2010/main">
                  <a:solidFill>
                    <a:srgbClr val="FFFFFF"/>
                  </a:solidFill>
                </a14:hiddenFill>
              </a:ext>
            </a:extLst>
          </p:spPr>
        </p:pic>
        <p:pic>
          <p:nvPicPr>
            <p:cNvPr id="30" name="Imagen 29">
              <a:hlinkClick r:id="" action="ppaction://noaction"/>
              <a:extLst>
                <a:ext uri="{FF2B5EF4-FFF2-40B4-BE49-F238E27FC236}">
                  <a16:creationId xmlns:a16="http://schemas.microsoft.com/office/drawing/2014/main" id="{629E3386-9B22-4AA9-AB0D-786F5B9A73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37112" y="4048402"/>
              <a:ext cx="653814" cy="653814"/>
            </a:xfrm>
            <a:prstGeom prst="rect">
              <a:avLst/>
            </a:prstGeom>
          </p:spPr>
        </p:pic>
        <p:sp>
          <p:nvSpPr>
            <p:cNvPr id="40" name="CuadroTexto 39">
              <a:extLst>
                <a:ext uri="{FF2B5EF4-FFF2-40B4-BE49-F238E27FC236}">
                  <a16:creationId xmlns:a16="http://schemas.microsoft.com/office/drawing/2014/main" id="{4E99579F-67FA-4951-AD6B-978164BCA2C7}"/>
                </a:ext>
              </a:extLst>
            </p:cNvPr>
            <p:cNvSpPr txBox="1"/>
            <p:nvPr/>
          </p:nvSpPr>
          <p:spPr>
            <a:xfrm>
              <a:off x="1841927" y="4690259"/>
              <a:ext cx="1128315" cy="492443"/>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Definition of </a:t>
              </a:r>
              <a:r>
                <a:rPr lang="es-ES" sz="900" b="1" dirty="0" err="1">
                  <a:solidFill>
                    <a:srgbClr val="26478D"/>
                  </a:solidFill>
                  <a:latin typeface="Arial" panose="020B0604020202020204" pitchFamily="34" charset="0"/>
                  <a:cs typeface="Arial" panose="020B0604020202020204" pitchFamily="34" charset="0"/>
                </a:rPr>
                <a:t>Ready</a:t>
              </a:r>
              <a:endParaRPr lang="es-CO" sz="900" b="1" dirty="0">
                <a:solidFill>
                  <a:srgbClr val="26478D"/>
                </a:solidFill>
                <a:latin typeface="Arial" panose="020B0604020202020204" pitchFamily="34" charset="0"/>
                <a:cs typeface="Arial" panose="020B0604020202020204" pitchFamily="34" charset="0"/>
              </a:endParaRPr>
            </a:p>
          </p:txBody>
        </p:sp>
        <p:sp>
          <p:nvSpPr>
            <p:cNvPr id="41" name="CuadroTexto 40">
              <a:extLst>
                <a:ext uri="{FF2B5EF4-FFF2-40B4-BE49-F238E27FC236}">
                  <a16:creationId xmlns:a16="http://schemas.microsoft.com/office/drawing/2014/main" id="{42D323A5-5955-43BB-8168-41DD92176755}"/>
                </a:ext>
              </a:extLst>
            </p:cNvPr>
            <p:cNvSpPr txBox="1"/>
            <p:nvPr/>
          </p:nvSpPr>
          <p:spPr>
            <a:xfrm>
              <a:off x="3130608" y="4690378"/>
              <a:ext cx="1128315" cy="492443"/>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Definition of Done</a:t>
              </a:r>
              <a:endParaRPr lang="es-CO" sz="900" b="1" dirty="0">
                <a:solidFill>
                  <a:srgbClr val="26478D"/>
                </a:solidFill>
                <a:latin typeface="Arial" panose="020B0604020202020204" pitchFamily="34" charset="0"/>
                <a:cs typeface="Arial" panose="020B0604020202020204" pitchFamily="34" charset="0"/>
              </a:endParaRPr>
            </a:p>
          </p:txBody>
        </p:sp>
        <p:sp>
          <p:nvSpPr>
            <p:cNvPr id="42" name="CuadroTexto 41">
              <a:extLst>
                <a:ext uri="{FF2B5EF4-FFF2-40B4-BE49-F238E27FC236}">
                  <a16:creationId xmlns:a16="http://schemas.microsoft.com/office/drawing/2014/main" id="{1578204B-DC17-4B43-8A67-D659E73E4F92}"/>
                </a:ext>
              </a:extLst>
            </p:cNvPr>
            <p:cNvSpPr txBox="1"/>
            <p:nvPr/>
          </p:nvSpPr>
          <p:spPr>
            <a:xfrm>
              <a:off x="4364943" y="4709309"/>
              <a:ext cx="1128315" cy="492443"/>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Historias de Usuario</a:t>
              </a:r>
              <a:endParaRPr lang="es-CO" sz="900" b="1" dirty="0">
                <a:solidFill>
                  <a:srgbClr val="26478D"/>
                </a:solidFill>
                <a:latin typeface="Arial" panose="020B0604020202020204" pitchFamily="34" charset="0"/>
                <a:cs typeface="Arial" panose="020B0604020202020204" pitchFamily="34" charset="0"/>
              </a:endParaRPr>
            </a:p>
          </p:txBody>
        </p:sp>
        <p:sp>
          <p:nvSpPr>
            <p:cNvPr id="43" name="CuadroTexto 42">
              <a:extLst>
                <a:ext uri="{FF2B5EF4-FFF2-40B4-BE49-F238E27FC236}">
                  <a16:creationId xmlns:a16="http://schemas.microsoft.com/office/drawing/2014/main" id="{F7AD6535-A12B-4A6A-875F-DF16A5368A0F}"/>
                </a:ext>
              </a:extLst>
            </p:cNvPr>
            <p:cNvSpPr txBox="1"/>
            <p:nvPr/>
          </p:nvSpPr>
          <p:spPr>
            <a:xfrm>
              <a:off x="5416309" y="4727106"/>
              <a:ext cx="1128315" cy="492443"/>
            </a:xfrm>
            <a:prstGeom prst="rect">
              <a:avLst/>
            </a:prstGeom>
            <a:noFill/>
          </p:spPr>
          <p:txBody>
            <a:bodyPr wrap="square" rtlCol="0">
              <a:spAutoFit/>
            </a:bodyPr>
            <a:lstStyle/>
            <a:p>
              <a:pPr algn="ctr"/>
              <a:r>
                <a:rPr lang="es-ES" sz="900" b="1" dirty="0" err="1">
                  <a:solidFill>
                    <a:srgbClr val="26478D"/>
                  </a:solidFill>
                  <a:latin typeface="Arial" panose="020B0604020202020204" pitchFamily="34" charset="0"/>
                  <a:cs typeface="Arial" panose="020B0604020202020204" pitchFamily="34" charset="0"/>
                </a:rPr>
                <a:t>Iteration</a:t>
              </a:r>
              <a:r>
                <a:rPr lang="es-ES" sz="900" b="1" dirty="0">
                  <a:solidFill>
                    <a:srgbClr val="26478D"/>
                  </a:solidFill>
                  <a:latin typeface="Arial" panose="020B0604020202020204" pitchFamily="34" charset="0"/>
                  <a:cs typeface="Arial" panose="020B0604020202020204" pitchFamily="34" charset="0"/>
                </a:rPr>
                <a:t> Backlog</a:t>
              </a:r>
              <a:endParaRPr lang="es-CO" sz="900" b="1" dirty="0">
                <a:solidFill>
                  <a:srgbClr val="26478D"/>
                </a:solidFill>
                <a:latin typeface="Arial" panose="020B0604020202020204" pitchFamily="34" charset="0"/>
                <a:cs typeface="Arial" panose="020B0604020202020204" pitchFamily="34" charset="0"/>
              </a:endParaRPr>
            </a:p>
          </p:txBody>
        </p:sp>
        <p:sp>
          <p:nvSpPr>
            <p:cNvPr id="44" name="CuadroTexto 43">
              <a:extLst>
                <a:ext uri="{FF2B5EF4-FFF2-40B4-BE49-F238E27FC236}">
                  <a16:creationId xmlns:a16="http://schemas.microsoft.com/office/drawing/2014/main" id="{952B0A31-FCD2-4EB9-ABA5-F227D0596753}"/>
                </a:ext>
              </a:extLst>
            </p:cNvPr>
            <p:cNvSpPr txBox="1"/>
            <p:nvPr/>
          </p:nvSpPr>
          <p:spPr>
            <a:xfrm>
              <a:off x="6613078" y="4727106"/>
              <a:ext cx="1128315" cy="307776"/>
            </a:xfrm>
            <a:prstGeom prst="rect">
              <a:avLst/>
            </a:prstGeom>
            <a:noFill/>
          </p:spPr>
          <p:txBody>
            <a:bodyPr wrap="square" rtlCol="0">
              <a:spAutoFit/>
            </a:bodyPr>
            <a:lstStyle/>
            <a:p>
              <a:pPr algn="ctr"/>
              <a:r>
                <a:rPr lang="es-ES" sz="900" b="1" dirty="0">
                  <a:solidFill>
                    <a:srgbClr val="26478D"/>
                  </a:solidFill>
                  <a:latin typeface="Arial" panose="020B0604020202020204" pitchFamily="34" charset="0"/>
                  <a:cs typeface="Arial" panose="020B0604020202020204" pitchFamily="34" charset="0"/>
                </a:rPr>
                <a:t>MPV</a:t>
              </a:r>
              <a:endParaRPr lang="es-CO" sz="900" b="1" dirty="0">
                <a:solidFill>
                  <a:srgbClr val="26478D"/>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7983198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hlinkClick r:id="rId3" action="ppaction://hlinkfile"/>
          </p:cNvPr>
          <p:cNvSpPr/>
          <p:nvPr/>
        </p:nvSpPr>
        <p:spPr>
          <a:xfrm>
            <a:off x="5797741" y="166570"/>
            <a:ext cx="2694135" cy="646331"/>
          </a:xfrm>
          <a:prstGeom prst="rect">
            <a:avLst/>
          </a:prstGeom>
        </p:spPr>
        <p:txBody>
          <a:bodyPr wrap="none">
            <a:spAutoFit/>
          </a:bodyPr>
          <a:lstStyle/>
          <a:p>
            <a:pPr lvl="0">
              <a:defRPr/>
            </a:pPr>
            <a:r>
              <a:rPr lang="es-CO" sz="3600" b="1" dirty="0">
                <a:solidFill>
                  <a:srgbClr val="E83B91"/>
                </a:solidFill>
                <a:latin typeface="Arial" panose="020B0604020202020204" pitchFamily="34" charset="0"/>
                <a:cs typeface="Arial" panose="020B0604020202020204" pitchFamily="34" charset="0"/>
              </a:rPr>
              <a:t>Quick </a:t>
            </a:r>
            <a:r>
              <a:rPr lang="es-CO" sz="3600" b="1" dirty="0" err="1">
                <a:solidFill>
                  <a:srgbClr val="E83B91"/>
                </a:solidFill>
                <a:latin typeface="Arial" panose="020B0604020202020204" pitchFamily="34" charset="0"/>
                <a:cs typeface="Arial" panose="020B0604020202020204" pitchFamily="34" charset="0"/>
              </a:rPr>
              <a:t>Wins</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pic>
        <p:nvPicPr>
          <p:cNvPr id="8" name="Imagen 7"/>
          <p:cNvPicPr>
            <a:picLocks noChangeAspect="1"/>
          </p:cNvPicPr>
          <p:nvPr/>
        </p:nvPicPr>
        <p:blipFill>
          <a:blip r:embed="rId4"/>
          <a:stretch>
            <a:fillRect/>
          </a:stretch>
        </p:blipFill>
        <p:spPr>
          <a:xfrm>
            <a:off x="1134067" y="1114265"/>
            <a:ext cx="7096359" cy="3511600"/>
          </a:xfrm>
          <a:prstGeom prst="rect">
            <a:avLst/>
          </a:prstGeom>
        </p:spPr>
      </p:pic>
    </p:spTree>
    <p:extLst>
      <p:ext uri="{BB962C8B-B14F-4D97-AF65-F5344CB8AC3E}">
        <p14:creationId xmlns:p14="http://schemas.microsoft.com/office/powerpoint/2010/main" val="30785571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hlinkClick r:id="rId3" action="ppaction://hlinkfile"/>
          </p:cNvPr>
          <p:cNvSpPr/>
          <p:nvPr/>
        </p:nvSpPr>
        <p:spPr>
          <a:xfrm>
            <a:off x="5797741" y="166570"/>
            <a:ext cx="2694135"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rPr>
              <a:t>Quick </a:t>
            </a:r>
            <a:r>
              <a:rPr kumimoji="0" lang="es-CO" sz="3600" b="1" i="0" u="none" strike="noStrike" kern="1200" cap="none" spc="0" normalizeH="0" baseline="0" noProof="0" dirty="0" err="1">
                <a:ln>
                  <a:noFill/>
                </a:ln>
                <a:solidFill>
                  <a:srgbClr val="E83B91"/>
                </a:solidFill>
                <a:effectLst/>
                <a:uLnTx/>
                <a:uFillTx/>
                <a:latin typeface="Arial" panose="020B0604020202020204" pitchFamily="34" charset="0"/>
                <a:ea typeface="+mn-ea"/>
                <a:cs typeface="Arial" panose="020B0604020202020204" pitchFamily="34" charset="0"/>
              </a:rPr>
              <a:t>Wins</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pic>
        <p:nvPicPr>
          <p:cNvPr id="4" name="Imagen 3"/>
          <p:cNvPicPr>
            <a:picLocks noChangeAspect="1"/>
          </p:cNvPicPr>
          <p:nvPr/>
        </p:nvPicPr>
        <p:blipFill>
          <a:blip r:embed="rId4"/>
          <a:stretch>
            <a:fillRect/>
          </a:stretch>
        </p:blipFill>
        <p:spPr>
          <a:xfrm>
            <a:off x="621449" y="1052401"/>
            <a:ext cx="7901101" cy="3401863"/>
          </a:xfrm>
          <a:prstGeom prst="rect">
            <a:avLst/>
          </a:prstGeom>
        </p:spPr>
      </p:pic>
    </p:spTree>
    <p:extLst>
      <p:ext uri="{BB962C8B-B14F-4D97-AF65-F5344CB8AC3E}">
        <p14:creationId xmlns:p14="http://schemas.microsoft.com/office/powerpoint/2010/main" val="859883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hlinkClick r:id="rId3" action="ppaction://hlinkfile"/>
          </p:cNvPr>
          <p:cNvSpPr/>
          <p:nvPr/>
        </p:nvSpPr>
        <p:spPr>
          <a:xfrm>
            <a:off x="5797741" y="166570"/>
            <a:ext cx="2694135"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rPr>
              <a:t>Quick </a:t>
            </a:r>
            <a:r>
              <a:rPr kumimoji="0" lang="es-CO" sz="3600" b="1" i="0" u="none" strike="noStrike" kern="1200" cap="none" spc="0" normalizeH="0" baseline="0" noProof="0" dirty="0" err="1">
                <a:ln>
                  <a:noFill/>
                </a:ln>
                <a:solidFill>
                  <a:srgbClr val="E83B91"/>
                </a:solidFill>
                <a:effectLst/>
                <a:uLnTx/>
                <a:uFillTx/>
                <a:latin typeface="Arial" panose="020B0604020202020204" pitchFamily="34" charset="0"/>
                <a:ea typeface="+mn-ea"/>
                <a:cs typeface="Arial" panose="020B0604020202020204" pitchFamily="34" charset="0"/>
              </a:rPr>
              <a:t>Wins</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pic>
        <p:nvPicPr>
          <p:cNvPr id="3" name="Imagen 2"/>
          <p:cNvPicPr>
            <a:picLocks noChangeAspect="1"/>
          </p:cNvPicPr>
          <p:nvPr/>
        </p:nvPicPr>
        <p:blipFill>
          <a:blip r:embed="rId4"/>
          <a:stretch>
            <a:fillRect/>
          </a:stretch>
        </p:blipFill>
        <p:spPr>
          <a:xfrm>
            <a:off x="1444481" y="862183"/>
            <a:ext cx="6255038" cy="3639627"/>
          </a:xfrm>
          <a:prstGeom prst="rect">
            <a:avLst/>
          </a:prstGeom>
        </p:spPr>
      </p:pic>
    </p:spTree>
    <p:extLst>
      <p:ext uri="{BB962C8B-B14F-4D97-AF65-F5344CB8AC3E}">
        <p14:creationId xmlns:p14="http://schemas.microsoft.com/office/powerpoint/2010/main" val="28159486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hlinkClick r:id="rId3" action="ppaction://hlinkfile"/>
          </p:cNvPr>
          <p:cNvSpPr/>
          <p:nvPr/>
        </p:nvSpPr>
        <p:spPr>
          <a:xfrm>
            <a:off x="5984559" y="195682"/>
            <a:ext cx="2694135"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rPr>
              <a:t>Quick </a:t>
            </a:r>
            <a:r>
              <a:rPr kumimoji="0" lang="es-CO" sz="3600" b="1" i="0" u="none" strike="noStrike" kern="1200" cap="none" spc="0" normalizeH="0" baseline="0" noProof="0" dirty="0" err="1">
                <a:ln>
                  <a:noFill/>
                </a:ln>
                <a:solidFill>
                  <a:srgbClr val="E83B91"/>
                </a:solidFill>
                <a:effectLst/>
                <a:uLnTx/>
                <a:uFillTx/>
                <a:latin typeface="Arial" panose="020B0604020202020204" pitchFamily="34" charset="0"/>
                <a:ea typeface="+mn-ea"/>
                <a:cs typeface="Arial" panose="020B0604020202020204" pitchFamily="34" charset="0"/>
              </a:rPr>
              <a:t>Wins</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pic>
        <p:nvPicPr>
          <p:cNvPr id="6" name="Imagen 5"/>
          <p:cNvPicPr>
            <a:picLocks noChangeAspect="1"/>
          </p:cNvPicPr>
          <p:nvPr/>
        </p:nvPicPr>
        <p:blipFill>
          <a:blip r:embed="rId4"/>
          <a:stretch>
            <a:fillRect/>
          </a:stretch>
        </p:blipFill>
        <p:spPr>
          <a:xfrm>
            <a:off x="1752600" y="837445"/>
            <a:ext cx="5600700" cy="4049195"/>
          </a:xfrm>
          <a:prstGeom prst="rect">
            <a:avLst/>
          </a:prstGeom>
        </p:spPr>
      </p:pic>
    </p:spTree>
    <p:extLst>
      <p:ext uri="{BB962C8B-B14F-4D97-AF65-F5344CB8AC3E}">
        <p14:creationId xmlns:p14="http://schemas.microsoft.com/office/powerpoint/2010/main" val="36317676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hlinkClick r:id="rId3" action="ppaction://hlinkfile"/>
          </p:cNvPr>
          <p:cNvSpPr/>
          <p:nvPr/>
        </p:nvSpPr>
        <p:spPr>
          <a:xfrm>
            <a:off x="4637492" y="195682"/>
            <a:ext cx="2694135"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rPr>
              <a:t>Quick </a:t>
            </a:r>
            <a:r>
              <a:rPr kumimoji="0" lang="es-CO" sz="3600" b="1" i="0" u="none" strike="noStrike" kern="1200" cap="none" spc="0" normalizeH="0" baseline="0" noProof="0" dirty="0" err="1">
                <a:ln>
                  <a:noFill/>
                </a:ln>
                <a:solidFill>
                  <a:srgbClr val="E83B91"/>
                </a:solidFill>
                <a:effectLst/>
                <a:uLnTx/>
                <a:uFillTx/>
                <a:latin typeface="Arial" panose="020B0604020202020204" pitchFamily="34" charset="0"/>
                <a:ea typeface="+mn-ea"/>
                <a:cs typeface="Arial" panose="020B0604020202020204" pitchFamily="34" charset="0"/>
              </a:rPr>
              <a:t>Wins</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grpSp>
        <p:nvGrpSpPr>
          <p:cNvPr id="8" name="Grupo 7"/>
          <p:cNvGrpSpPr/>
          <p:nvPr/>
        </p:nvGrpSpPr>
        <p:grpSpPr>
          <a:xfrm>
            <a:off x="242012" y="929887"/>
            <a:ext cx="1381329" cy="1090101"/>
            <a:chOff x="888458" y="2352852"/>
            <a:chExt cx="1381329" cy="1090101"/>
          </a:xfrm>
        </p:grpSpPr>
        <p:sp>
          <p:nvSpPr>
            <p:cNvPr id="6" name="CuadroTexto 5"/>
            <p:cNvSpPr txBox="1"/>
            <p:nvPr/>
          </p:nvSpPr>
          <p:spPr>
            <a:xfrm>
              <a:off x="907915" y="2405974"/>
              <a:ext cx="1361872" cy="307777"/>
            </a:xfrm>
            <a:prstGeom prst="rect">
              <a:avLst/>
            </a:prstGeom>
            <a:solidFill>
              <a:srgbClr val="764283"/>
            </a:solidFill>
          </p:spPr>
          <p:txBody>
            <a:bodyPr wrap="square" rtlCol="0">
              <a:spAutoFit/>
            </a:bodyPr>
            <a:lstStyle/>
            <a:p>
              <a:pPr algn="r"/>
              <a:r>
                <a:rPr lang="es-CO" sz="700" b="1" dirty="0" smtClean="0">
                  <a:solidFill>
                    <a:schemeClr val="bg1"/>
                  </a:solidFill>
                  <a:latin typeface="Arial" panose="020B0604020202020204" pitchFamily="34" charset="0"/>
                  <a:cs typeface="Arial" panose="020B0604020202020204" pitchFamily="34" charset="0"/>
                </a:rPr>
                <a:t> Célula Operaciones </a:t>
              </a:r>
              <a:r>
                <a:rPr lang="es-CO" sz="700" b="1" dirty="0">
                  <a:solidFill>
                    <a:schemeClr val="bg1"/>
                  </a:solidFill>
                  <a:latin typeface="Arial" panose="020B0604020202020204" pitchFamily="34" charset="0"/>
                  <a:cs typeface="Arial" panose="020B0604020202020204" pitchFamily="34" charset="0"/>
                </a:rPr>
                <a:t>y Servicios</a:t>
              </a:r>
            </a:p>
          </p:txBody>
        </p:sp>
        <p:sp>
          <p:nvSpPr>
            <p:cNvPr id="7" name="CuadroTexto 6"/>
            <p:cNvSpPr txBox="1"/>
            <p:nvPr/>
          </p:nvSpPr>
          <p:spPr>
            <a:xfrm>
              <a:off x="907915" y="2704289"/>
              <a:ext cx="1361872" cy="738664"/>
            </a:xfrm>
            <a:prstGeom prst="rect">
              <a:avLst/>
            </a:prstGeom>
            <a:solidFill>
              <a:srgbClr val="E83B91"/>
            </a:solidFill>
          </p:spPr>
          <p:txBody>
            <a:bodyPr wrap="square" rtlCol="0">
              <a:spAutoFit/>
            </a:bodyPr>
            <a:lstStyle/>
            <a:p>
              <a:r>
                <a:rPr lang="es-CO" sz="700" dirty="0">
                  <a:solidFill>
                    <a:schemeClr val="bg1"/>
                  </a:solidFill>
                  <a:latin typeface="Arial" panose="020B0604020202020204" pitchFamily="34" charset="0"/>
                  <a:cs typeface="Arial" panose="020B0604020202020204" pitchFamily="34" charset="0"/>
                </a:rPr>
                <a:t>L</a:t>
              </a:r>
              <a:r>
                <a:rPr lang="es-CO" sz="700" dirty="0" smtClean="0">
                  <a:solidFill>
                    <a:schemeClr val="bg1"/>
                  </a:solidFill>
                  <a:latin typeface="Arial" panose="020B0604020202020204" pitchFamily="34" charset="0"/>
                  <a:cs typeface="Arial" panose="020B0604020202020204" pitchFamily="34" charset="0"/>
                </a:rPr>
                <a:t>a </a:t>
              </a:r>
              <a:r>
                <a:rPr lang="es-CO" sz="700" dirty="0">
                  <a:solidFill>
                    <a:schemeClr val="bg1"/>
                  </a:solidFill>
                  <a:latin typeface="Arial" panose="020B0604020202020204" pitchFamily="34" charset="0"/>
                  <a:cs typeface="Arial" panose="020B0604020202020204" pitchFamily="34" charset="0"/>
                </a:rPr>
                <a:t>inclusión de históricos de 12 meses dentro del motor de decisor el Score PJ. Para el  cliente Allianz,  El Tiempo de implementación fue de  1,5 Meses</a:t>
              </a:r>
              <a:r>
                <a:rPr lang="es-CO" sz="700" dirty="0" smtClean="0">
                  <a:solidFill>
                    <a:schemeClr val="bg1"/>
                  </a:solidFill>
                  <a:latin typeface="Arial" panose="020B0604020202020204" pitchFamily="34" charset="0"/>
                  <a:cs typeface="Arial" panose="020B0604020202020204" pitchFamily="34" charset="0"/>
                </a:rPr>
                <a:t>.</a:t>
              </a:r>
              <a:endParaRPr lang="es-CO" sz="1200" dirty="0">
                <a:solidFill>
                  <a:schemeClr val="bg1"/>
                </a:solidFill>
                <a:latin typeface="Arial" panose="020B0604020202020204" pitchFamily="34" charset="0"/>
                <a:cs typeface="Arial" panose="020B0604020202020204" pitchFamily="34" charset="0"/>
              </a:endParaRPr>
            </a:p>
          </p:txBody>
        </p:sp>
        <p:sp>
          <p:nvSpPr>
            <p:cNvPr id="5" name="Estrella de 5 puntas 4"/>
            <p:cNvSpPr/>
            <p:nvPr/>
          </p:nvSpPr>
          <p:spPr>
            <a:xfrm>
              <a:off x="888458" y="2352852"/>
              <a:ext cx="343711" cy="29831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grpSp>
      <p:grpSp>
        <p:nvGrpSpPr>
          <p:cNvPr id="9" name="Grupo 8"/>
          <p:cNvGrpSpPr/>
          <p:nvPr/>
        </p:nvGrpSpPr>
        <p:grpSpPr>
          <a:xfrm>
            <a:off x="2057837" y="876765"/>
            <a:ext cx="1381329" cy="1207284"/>
            <a:chOff x="888458" y="2352852"/>
            <a:chExt cx="1381329" cy="1207284"/>
          </a:xfrm>
        </p:grpSpPr>
        <p:sp>
          <p:nvSpPr>
            <p:cNvPr id="10" name="CuadroTexto 9"/>
            <p:cNvSpPr txBox="1"/>
            <p:nvPr/>
          </p:nvSpPr>
          <p:spPr>
            <a:xfrm>
              <a:off x="907915" y="2405974"/>
              <a:ext cx="1361872" cy="200055"/>
            </a:xfrm>
            <a:prstGeom prst="rect">
              <a:avLst/>
            </a:prstGeom>
            <a:solidFill>
              <a:srgbClr val="764283"/>
            </a:solidFill>
          </p:spPr>
          <p:txBody>
            <a:bodyPr wrap="square" rtlCol="0">
              <a:spAutoFit/>
            </a:bodyPr>
            <a:lstStyle/>
            <a:p>
              <a:pPr algn="r"/>
              <a:r>
                <a:rPr lang="es-CO" sz="700" b="1" dirty="0" smtClean="0">
                  <a:solidFill>
                    <a:schemeClr val="bg1"/>
                  </a:solidFill>
                  <a:latin typeface="Arial" panose="020B0604020202020204" pitchFamily="34" charset="0"/>
                  <a:cs typeface="Arial" panose="020B0604020202020204" pitchFamily="34" charset="0"/>
                </a:rPr>
                <a:t> Célula  Antifraude</a:t>
              </a:r>
              <a:endParaRPr lang="es-CO" sz="700" b="1" dirty="0">
                <a:solidFill>
                  <a:schemeClr val="bg1"/>
                </a:solidFill>
                <a:latin typeface="Arial" panose="020B0604020202020204" pitchFamily="34" charset="0"/>
                <a:cs typeface="Arial" panose="020B0604020202020204" pitchFamily="34" charset="0"/>
              </a:endParaRPr>
            </a:p>
          </p:txBody>
        </p:sp>
        <p:sp>
          <p:nvSpPr>
            <p:cNvPr id="11" name="CuadroTexto 10"/>
            <p:cNvSpPr txBox="1"/>
            <p:nvPr/>
          </p:nvSpPr>
          <p:spPr>
            <a:xfrm>
              <a:off x="907915" y="2606029"/>
              <a:ext cx="1361872" cy="954107"/>
            </a:xfrm>
            <a:prstGeom prst="rect">
              <a:avLst/>
            </a:prstGeom>
            <a:solidFill>
              <a:srgbClr val="E83B91"/>
            </a:solidFill>
          </p:spPr>
          <p:txBody>
            <a:bodyPr wrap="square" rtlCol="0">
              <a:spAutoFit/>
            </a:bodyPr>
            <a:lstStyle/>
            <a:p>
              <a:pPr algn="r"/>
              <a:r>
                <a:rPr lang="es-CO" sz="700" dirty="0">
                  <a:solidFill>
                    <a:schemeClr val="bg1"/>
                  </a:solidFill>
                  <a:latin typeface="Arial" panose="020B0604020202020204" pitchFamily="34" charset="0"/>
                  <a:cs typeface="Arial" panose="020B0604020202020204" pitchFamily="34" charset="0"/>
                </a:rPr>
                <a:t>El producto </a:t>
              </a:r>
              <a:r>
                <a:rPr lang="es-CO" sz="700" dirty="0" err="1">
                  <a:solidFill>
                    <a:schemeClr val="bg1"/>
                  </a:solidFill>
                  <a:latin typeface="Arial" panose="020B0604020202020204" pitchFamily="34" charset="0"/>
                  <a:cs typeface="Arial" panose="020B0604020202020204" pitchFamily="34" charset="0"/>
                </a:rPr>
                <a:t>Fraudex</a:t>
              </a:r>
              <a:r>
                <a:rPr lang="es-CO" sz="700" dirty="0">
                  <a:solidFill>
                    <a:schemeClr val="bg1"/>
                  </a:solidFill>
                  <a:latin typeface="Arial" panose="020B0604020202020204" pitchFamily="34" charset="0"/>
                  <a:cs typeface="Arial" panose="020B0604020202020204" pitchFamily="34" charset="0"/>
                </a:rPr>
                <a:t> </a:t>
              </a:r>
              <a:r>
                <a:rPr lang="es-CO" sz="700" dirty="0" err="1">
                  <a:solidFill>
                    <a:schemeClr val="bg1"/>
                  </a:solidFill>
                  <a:latin typeface="Arial" panose="020B0604020202020204" pitchFamily="34" charset="0"/>
                  <a:cs typeface="Arial" panose="020B0604020202020204" pitchFamily="34" charset="0"/>
                </a:rPr>
                <a:t>batch</a:t>
              </a:r>
              <a:r>
                <a:rPr lang="es-CO" sz="700" dirty="0">
                  <a:solidFill>
                    <a:schemeClr val="bg1"/>
                  </a:solidFill>
                  <a:latin typeface="Arial" panose="020B0604020202020204" pitchFamily="34" charset="0"/>
                  <a:cs typeface="Arial" panose="020B0604020202020204" pitchFamily="34" charset="0"/>
                </a:rPr>
                <a:t> es una aplicativo que permite la detección de fraude de un lote de solicitudes de crédito a consultar. Se implementaron 2 clientes estratégicos Davivienda y Bancolombia</a:t>
              </a:r>
              <a:r>
                <a:rPr lang="es-CO" sz="700" dirty="0" smtClean="0">
                  <a:solidFill>
                    <a:schemeClr val="bg1"/>
                  </a:solidFill>
                  <a:latin typeface="Arial" panose="020B0604020202020204" pitchFamily="34" charset="0"/>
                  <a:cs typeface="Arial" panose="020B0604020202020204" pitchFamily="34" charset="0"/>
                </a:rPr>
                <a:t>.</a:t>
              </a:r>
              <a:endParaRPr lang="es-CO" sz="600" dirty="0">
                <a:solidFill>
                  <a:schemeClr val="bg1"/>
                </a:solidFill>
                <a:latin typeface="Arial" panose="020B0604020202020204" pitchFamily="34" charset="0"/>
                <a:cs typeface="Arial" panose="020B0604020202020204" pitchFamily="34" charset="0"/>
              </a:endParaRPr>
            </a:p>
          </p:txBody>
        </p:sp>
        <p:sp>
          <p:nvSpPr>
            <p:cNvPr id="12" name="Estrella de 5 puntas 11"/>
            <p:cNvSpPr/>
            <p:nvPr/>
          </p:nvSpPr>
          <p:spPr>
            <a:xfrm>
              <a:off x="888458" y="2352852"/>
              <a:ext cx="343711" cy="29831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grpSp>
      <p:grpSp>
        <p:nvGrpSpPr>
          <p:cNvPr id="13" name="Grupo 12"/>
          <p:cNvGrpSpPr/>
          <p:nvPr/>
        </p:nvGrpSpPr>
        <p:grpSpPr>
          <a:xfrm>
            <a:off x="3790383" y="756236"/>
            <a:ext cx="1381329" cy="1207284"/>
            <a:chOff x="888458" y="2352852"/>
            <a:chExt cx="1381329" cy="1207284"/>
          </a:xfrm>
        </p:grpSpPr>
        <p:sp>
          <p:nvSpPr>
            <p:cNvPr id="14" name="CuadroTexto 13"/>
            <p:cNvSpPr txBox="1"/>
            <p:nvPr/>
          </p:nvSpPr>
          <p:spPr>
            <a:xfrm>
              <a:off x="907915" y="2405974"/>
              <a:ext cx="1361872" cy="200055"/>
            </a:xfrm>
            <a:prstGeom prst="rect">
              <a:avLst/>
            </a:prstGeom>
            <a:solidFill>
              <a:srgbClr val="764283"/>
            </a:solidFill>
          </p:spPr>
          <p:txBody>
            <a:bodyPr wrap="square" rtlCol="0">
              <a:spAutoFit/>
            </a:bodyPr>
            <a:lstStyle/>
            <a:p>
              <a:pPr algn="r"/>
              <a:r>
                <a:rPr lang="es-CO" sz="700" b="1" dirty="0" smtClean="0">
                  <a:solidFill>
                    <a:schemeClr val="bg1"/>
                  </a:solidFill>
                  <a:latin typeface="Arial" panose="020B0604020202020204" pitchFamily="34" charset="0"/>
                  <a:cs typeface="Arial" panose="020B0604020202020204" pitchFamily="34" charset="0"/>
                </a:rPr>
                <a:t> Célula  Seguros</a:t>
              </a:r>
              <a:endParaRPr lang="es-CO" sz="700" b="1" dirty="0">
                <a:solidFill>
                  <a:schemeClr val="bg1"/>
                </a:solidFill>
                <a:latin typeface="Arial" panose="020B0604020202020204" pitchFamily="34" charset="0"/>
                <a:cs typeface="Arial" panose="020B0604020202020204" pitchFamily="34" charset="0"/>
              </a:endParaRPr>
            </a:p>
          </p:txBody>
        </p:sp>
        <p:sp>
          <p:nvSpPr>
            <p:cNvPr id="15" name="CuadroTexto 14"/>
            <p:cNvSpPr txBox="1"/>
            <p:nvPr/>
          </p:nvSpPr>
          <p:spPr>
            <a:xfrm>
              <a:off x="907915" y="2606029"/>
              <a:ext cx="1361872" cy="954107"/>
            </a:xfrm>
            <a:prstGeom prst="rect">
              <a:avLst/>
            </a:prstGeom>
            <a:solidFill>
              <a:srgbClr val="E83B91"/>
            </a:solidFill>
          </p:spPr>
          <p:txBody>
            <a:bodyPr wrap="square" rtlCol="0">
              <a:spAutoFit/>
            </a:bodyPr>
            <a:lstStyle/>
            <a:p>
              <a:pPr algn="r"/>
              <a:r>
                <a:rPr lang="es-CO" sz="700" dirty="0">
                  <a:solidFill>
                    <a:schemeClr val="bg1"/>
                  </a:solidFill>
                  <a:latin typeface="Arial" panose="020B0604020202020204" pitchFamily="34" charset="0"/>
                  <a:cs typeface="Arial" panose="020B0604020202020204" pitchFamily="34" charset="0"/>
                </a:rPr>
                <a:t>El producto </a:t>
              </a:r>
              <a:r>
                <a:rPr lang="es-CO" sz="700" dirty="0" err="1">
                  <a:solidFill>
                    <a:schemeClr val="bg1"/>
                  </a:solidFill>
                  <a:latin typeface="Arial" panose="020B0604020202020204" pitchFamily="34" charset="0"/>
                  <a:cs typeface="Arial" panose="020B0604020202020204" pitchFamily="34" charset="0"/>
                </a:rPr>
                <a:t>Fraudex</a:t>
              </a:r>
              <a:r>
                <a:rPr lang="es-CO" sz="700" dirty="0">
                  <a:solidFill>
                    <a:schemeClr val="bg1"/>
                  </a:solidFill>
                  <a:latin typeface="Arial" panose="020B0604020202020204" pitchFamily="34" charset="0"/>
                  <a:cs typeface="Arial" panose="020B0604020202020204" pitchFamily="34" charset="0"/>
                </a:rPr>
                <a:t> </a:t>
              </a:r>
              <a:r>
                <a:rPr lang="es-CO" sz="700" dirty="0" err="1">
                  <a:solidFill>
                    <a:schemeClr val="bg1"/>
                  </a:solidFill>
                  <a:latin typeface="Arial" panose="020B0604020202020204" pitchFamily="34" charset="0"/>
                  <a:cs typeface="Arial" panose="020B0604020202020204" pitchFamily="34" charset="0"/>
                </a:rPr>
                <a:t>batch</a:t>
              </a:r>
              <a:r>
                <a:rPr lang="es-CO" sz="700" dirty="0">
                  <a:solidFill>
                    <a:schemeClr val="bg1"/>
                  </a:solidFill>
                  <a:latin typeface="Arial" panose="020B0604020202020204" pitchFamily="34" charset="0"/>
                  <a:cs typeface="Arial" panose="020B0604020202020204" pitchFamily="34" charset="0"/>
                </a:rPr>
                <a:t> es una aplicativo que permite la detección de fraude de un lote de solicitudes de crédito a consultar. Se implementaron 2 clientes estratégicos Davivienda y Bancolombia</a:t>
              </a:r>
              <a:r>
                <a:rPr lang="es-CO" sz="700" dirty="0" smtClean="0">
                  <a:solidFill>
                    <a:schemeClr val="bg1"/>
                  </a:solidFill>
                  <a:latin typeface="Arial" panose="020B0604020202020204" pitchFamily="34" charset="0"/>
                  <a:cs typeface="Arial" panose="020B0604020202020204" pitchFamily="34" charset="0"/>
                </a:rPr>
                <a:t>.</a:t>
              </a:r>
              <a:endParaRPr lang="es-CO" sz="600" dirty="0">
                <a:solidFill>
                  <a:schemeClr val="bg1"/>
                </a:solidFill>
                <a:latin typeface="Arial" panose="020B0604020202020204" pitchFamily="34" charset="0"/>
                <a:cs typeface="Arial" panose="020B0604020202020204" pitchFamily="34" charset="0"/>
              </a:endParaRPr>
            </a:p>
          </p:txBody>
        </p:sp>
        <p:sp>
          <p:nvSpPr>
            <p:cNvPr id="16" name="Estrella de 5 puntas 15"/>
            <p:cNvSpPr/>
            <p:nvPr/>
          </p:nvSpPr>
          <p:spPr>
            <a:xfrm>
              <a:off x="888458" y="2352852"/>
              <a:ext cx="343711" cy="29831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grpSp>
      <p:grpSp>
        <p:nvGrpSpPr>
          <p:cNvPr id="17" name="Grupo 16"/>
          <p:cNvGrpSpPr/>
          <p:nvPr/>
        </p:nvGrpSpPr>
        <p:grpSpPr>
          <a:xfrm>
            <a:off x="5594449" y="865248"/>
            <a:ext cx="1381329" cy="1315006"/>
            <a:chOff x="888458" y="2352852"/>
            <a:chExt cx="1381329" cy="1315006"/>
          </a:xfrm>
        </p:grpSpPr>
        <p:sp>
          <p:nvSpPr>
            <p:cNvPr id="18" name="CuadroTexto 17"/>
            <p:cNvSpPr txBox="1"/>
            <p:nvPr/>
          </p:nvSpPr>
          <p:spPr>
            <a:xfrm>
              <a:off x="907915" y="2405974"/>
              <a:ext cx="1361872" cy="307777"/>
            </a:xfrm>
            <a:prstGeom prst="rect">
              <a:avLst/>
            </a:prstGeom>
            <a:solidFill>
              <a:srgbClr val="764283"/>
            </a:solidFill>
          </p:spPr>
          <p:txBody>
            <a:bodyPr wrap="square" rtlCol="0">
              <a:spAutoFit/>
            </a:bodyPr>
            <a:lstStyle/>
            <a:p>
              <a:pPr algn="r"/>
              <a:r>
                <a:rPr lang="es-CO" sz="700" b="1" dirty="0" smtClean="0">
                  <a:solidFill>
                    <a:schemeClr val="bg1"/>
                  </a:solidFill>
                  <a:latin typeface="Arial" panose="020B0604020202020204" pitchFamily="34" charset="0"/>
                  <a:cs typeface="Arial" panose="020B0604020202020204" pitchFamily="34" charset="0"/>
                </a:rPr>
                <a:t> </a:t>
              </a:r>
              <a:r>
                <a:rPr lang="es-CO" sz="700" b="1" dirty="0">
                  <a:solidFill>
                    <a:schemeClr val="bg1"/>
                  </a:solidFill>
                  <a:latin typeface="Arial" panose="020B0604020202020204" pitchFamily="34" charset="0"/>
                  <a:cs typeface="Arial" panose="020B0604020202020204" pitchFamily="34" charset="0"/>
                </a:rPr>
                <a:t>Célula  Operaciones y servicios</a:t>
              </a:r>
            </a:p>
          </p:txBody>
        </p:sp>
        <p:sp>
          <p:nvSpPr>
            <p:cNvPr id="19" name="CuadroTexto 18"/>
            <p:cNvSpPr txBox="1"/>
            <p:nvPr/>
          </p:nvSpPr>
          <p:spPr>
            <a:xfrm>
              <a:off x="907915" y="2713751"/>
              <a:ext cx="1361872" cy="954107"/>
            </a:xfrm>
            <a:prstGeom prst="rect">
              <a:avLst/>
            </a:prstGeom>
            <a:solidFill>
              <a:srgbClr val="E83B91"/>
            </a:solidFill>
          </p:spPr>
          <p:txBody>
            <a:bodyPr wrap="square" rtlCol="0">
              <a:spAutoFit/>
            </a:bodyPr>
            <a:lstStyle/>
            <a:p>
              <a:pPr algn="r"/>
              <a:r>
                <a:rPr lang="es-CO" sz="700" dirty="0">
                  <a:solidFill>
                    <a:schemeClr val="bg1"/>
                  </a:solidFill>
                  <a:latin typeface="Arial" panose="020B0604020202020204" pitchFamily="34" charset="0"/>
                  <a:cs typeface="Arial" panose="020B0604020202020204" pitchFamily="34" charset="0"/>
                </a:rPr>
                <a:t>se creó el producto Validador de ingresos, el cual es un producto que permite identificar el salario  base de una persona. El cliente que utiliza el MVP1 es cooperativa financiera de Antioquia (CFA</a:t>
              </a:r>
              <a:r>
                <a:rPr lang="es-CO" sz="700" dirty="0" smtClean="0">
                  <a:solidFill>
                    <a:schemeClr val="bg1"/>
                  </a:solidFill>
                  <a:latin typeface="Arial" panose="020B0604020202020204" pitchFamily="34" charset="0"/>
                  <a:cs typeface="Arial" panose="020B0604020202020204" pitchFamily="34" charset="0"/>
                </a:rPr>
                <a:t>)</a:t>
              </a:r>
              <a:endParaRPr lang="es-CO" sz="700" dirty="0">
                <a:solidFill>
                  <a:schemeClr val="bg1"/>
                </a:solidFill>
                <a:latin typeface="Arial" panose="020B0604020202020204" pitchFamily="34" charset="0"/>
                <a:cs typeface="Arial" panose="020B0604020202020204" pitchFamily="34" charset="0"/>
              </a:endParaRPr>
            </a:p>
          </p:txBody>
        </p:sp>
        <p:sp>
          <p:nvSpPr>
            <p:cNvPr id="20" name="Estrella de 5 puntas 19"/>
            <p:cNvSpPr/>
            <p:nvPr/>
          </p:nvSpPr>
          <p:spPr>
            <a:xfrm>
              <a:off x="888458" y="2352852"/>
              <a:ext cx="343711" cy="29831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grpSp>
      <p:grpSp>
        <p:nvGrpSpPr>
          <p:cNvPr id="21" name="Grupo 20"/>
          <p:cNvGrpSpPr/>
          <p:nvPr/>
        </p:nvGrpSpPr>
        <p:grpSpPr>
          <a:xfrm>
            <a:off x="329520" y="2196691"/>
            <a:ext cx="1381329" cy="1099563"/>
            <a:chOff x="888458" y="2352852"/>
            <a:chExt cx="1381329" cy="1099563"/>
          </a:xfrm>
        </p:grpSpPr>
        <p:sp>
          <p:nvSpPr>
            <p:cNvPr id="22" name="CuadroTexto 21"/>
            <p:cNvSpPr txBox="1"/>
            <p:nvPr/>
          </p:nvSpPr>
          <p:spPr>
            <a:xfrm>
              <a:off x="907915" y="2405974"/>
              <a:ext cx="1361872" cy="307777"/>
            </a:xfrm>
            <a:prstGeom prst="rect">
              <a:avLst/>
            </a:prstGeom>
            <a:solidFill>
              <a:srgbClr val="764283"/>
            </a:solidFill>
          </p:spPr>
          <p:txBody>
            <a:bodyPr wrap="square" rtlCol="0">
              <a:spAutoFit/>
            </a:bodyPr>
            <a:lstStyle/>
            <a:p>
              <a:pPr algn="r"/>
              <a:r>
                <a:rPr lang="es-CO" sz="700" b="1" dirty="0" smtClean="0">
                  <a:solidFill>
                    <a:schemeClr val="bg1"/>
                  </a:solidFill>
                  <a:latin typeface="Arial" panose="020B0604020202020204" pitchFamily="34" charset="0"/>
                  <a:cs typeface="Arial" panose="020B0604020202020204" pitchFamily="34" charset="0"/>
                </a:rPr>
                <a:t> Célula  Proyectos Especiales</a:t>
              </a:r>
              <a:endParaRPr lang="es-CO" sz="700" b="1" dirty="0">
                <a:solidFill>
                  <a:schemeClr val="bg1"/>
                </a:solidFill>
                <a:latin typeface="Arial" panose="020B0604020202020204" pitchFamily="34" charset="0"/>
                <a:cs typeface="Arial" panose="020B0604020202020204" pitchFamily="34" charset="0"/>
              </a:endParaRPr>
            </a:p>
          </p:txBody>
        </p:sp>
        <p:sp>
          <p:nvSpPr>
            <p:cNvPr id="23" name="CuadroTexto 22"/>
            <p:cNvSpPr txBox="1"/>
            <p:nvPr/>
          </p:nvSpPr>
          <p:spPr>
            <a:xfrm>
              <a:off x="907915" y="2713751"/>
              <a:ext cx="1361872" cy="738664"/>
            </a:xfrm>
            <a:prstGeom prst="rect">
              <a:avLst/>
            </a:prstGeom>
            <a:solidFill>
              <a:srgbClr val="E83B91"/>
            </a:solidFill>
          </p:spPr>
          <p:txBody>
            <a:bodyPr wrap="square" rtlCol="0">
              <a:spAutoFit/>
            </a:bodyPr>
            <a:lstStyle/>
            <a:p>
              <a:pPr algn="r"/>
              <a:r>
                <a:rPr lang="es-CO" sz="700" dirty="0">
                  <a:solidFill>
                    <a:schemeClr val="bg1"/>
                  </a:solidFill>
                  <a:latin typeface="Arial" panose="020B0604020202020204" pitchFamily="34" charset="0"/>
                  <a:cs typeface="Arial" panose="020B0604020202020204" pitchFamily="34" charset="0"/>
                </a:rPr>
                <a:t>se trabajó la iniciativa “Huellas de consulta”, la cual consiste en la agrupación de las Huellas </a:t>
              </a:r>
              <a:r>
                <a:rPr lang="es-CO" sz="700" dirty="0" err="1">
                  <a:solidFill>
                    <a:schemeClr val="bg1"/>
                  </a:solidFill>
                  <a:latin typeface="Arial" panose="020B0604020202020204" pitchFamily="34" charset="0"/>
                  <a:cs typeface="Arial" panose="020B0604020202020204" pitchFamily="34" charset="0"/>
                </a:rPr>
                <a:t>Batch</a:t>
              </a:r>
              <a:r>
                <a:rPr lang="es-CO" sz="700" dirty="0">
                  <a:solidFill>
                    <a:schemeClr val="bg1"/>
                  </a:solidFill>
                  <a:latin typeface="Arial" panose="020B0604020202020204" pitchFamily="34" charset="0"/>
                  <a:cs typeface="Arial" panose="020B0604020202020204" pitchFamily="34" charset="0"/>
                </a:rPr>
                <a:t>. El cliente que utiliza el MVP1 es Bancolombia</a:t>
              </a:r>
            </a:p>
          </p:txBody>
        </p:sp>
        <p:sp>
          <p:nvSpPr>
            <p:cNvPr id="24" name="Estrella de 5 puntas 23"/>
            <p:cNvSpPr/>
            <p:nvPr/>
          </p:nvSpPr>
          <p:spPr>
            <a:xfrm>
              <a:off x="888458" y="2352852"/>
              <a:ext cx="343711" cy="29831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grpSp>
      <p:grpSp>
        <p:nvGrpSpPr>
          <p:cNvPr id="25" name="Grupo 24"/>
          <p:cNvGrpSpPr/>
          <p:nvPr/>
        </p:nvGrpSpPr>
        <p:grpSpPr>
          <a:xfrm>
            <a:off x="1828842" y="2251151"/>
            <a:ext cx="1880243" cy="1315006"/>
            <a:chOff x="888458" y="2352852"/>
            <a:chExt cx="1880243" cy="1315006"/>
          </a:xfrm>
        </p:grpSpPr>
        <p:sp>
          <p:nvSpPr>
            <p:cNvPr id="26" name="CuadroTexto 25"/>
            <p:cNvSpPr txBox="1"/>
            <p:nvPr/>
          </p:nvSpPr>
          <p:spPr>
            <a:xfrm>
              <a:off x="907915" y="2405974"/>
              <a:ext cx="1860786" cy="200055"/>
            </a:xfrm>
            <a:prstGeom prst="rect">
              <a:avLst/>
            </a:prstGeom>
            <a:solidFill>
              <a:srgbClr val="764283"/>
            </a:solidFill>
          </p:spPr>
          <p:txBody>
            <a:bodyPr wrap="square" rtlCol="0">
              <a:spAutoFit/>
            </a:bodyPr>
            <a:lstStyle/>
            <a:p>
              <a:pPr algn="r"/>
              <a:r>
                <a:rPr lang="es-CO" sz="700" b="1" dirty="0" smtClean="0">
                  <a:solidFill>
                    <a:schemeClr val="bg1"/>
                  </a:solidFill>
                  <a:latin typeface="Arial" panose="020B0604020202020204" pitchFamily="34" charset="0"/>
                  <a:cs typeface="Arial" panose="020B0604020202020204" pitchFamily="34" charset="0"/>
                </a:rPr>
                <a:t> Célula  SME</a:t>
              </a:r>
              <a:endParaRPr lang="es-CO" sz="700" b="1" dirty="0">
                <a:solidFill>
                  <a:schemeClr val="bg1"/>
                </a:solidFill>
                <a:latin typeface="Arial" panose="020B0604020202020204" pitchFamily="34" charset="0"/>
                <a:cs typeface="Arial" panose="020B0604020202020204" pitchFamily="34" charset="0"/>
              </a:endParaRPr>
            </a:p>
          </p:txBody>
        </p:sp>
        <p:sp>
          <p:nvSpPr>
            <p:cNvPr id="27" name="CuadroTexto 26"/>
            <p:cNvSpPr txBox="1"/>
            <p:nvPr/>
          </p:nvSpPr>
          <p:spPr>
            <a:xfrm>
              <a:off x="907915" y="2606029"/>
              <a:ext cx="1860786" cy="1061829"/>
            </a:xfrm>
            <a:prstGeom prst="rect">
              <a:avLst/>
            </a:prstGeom>
            <a:solidFill>
              <a:srgbClr val="E83B91"/>
            </a:solidFill>
          </p:spPr>
          <p:txBody>
            <a:bodyPr wrap="square" rtlCol="0">
              <a:spAutoFit/>
            </a:bodyPr>
            <a:lstStyle/>
            <a:p>
              <a:pPr algn="r"/>
              <a:r>
                <a:rPr lang="es-CO" sz="700" dirty="0">
                  <a:solidFill>
                    <a:schemeClr val="bg1"/>
                  </a:solidFill>
                  <a:latin typeface="Arial" panose="020B0604020202020204" pitchFamily="34" charset="0"/>
                  <a:cs typeface="Arial" panose="020B0604020202020204" pitchFamily="34" charset="0"/>
                </a:rPr>
                <a:t>se construyó el producto PrestaClic, un nuevo producto que permite que realiza una valoración de riesgo crediticio para persona natural, enfocado en microcrédito. En este proyecto se desarrolló la facturación tipo prepago de productos.  Los clientes que están utilizando el producto son los siguientes: comercializadora nava del </a:t>
              </a:r>
              <a:r>
                <a:rPr lang="es-CO" sz="700" dirty="0" smtClean="0">
                  <a:solidFill>
                    <a:schemeClr val="bg1"/>
                  </a:solidFill>
                  <a:latin typeface="Arial" panose="020B0604020202020204" pitchFamily="34" charset="0"/>
                  <a:cs typeface="Arial" panose="020B0604020202020204" pitchFamily="34" charset="0"/>
                </a:rPr>
                <a:t>sur</a:t>
              </a:r>
              <a:endParaRPr lang="es-CO" sz="700" dirty="0">
                <a:solidFill>
                  <a:schemeClr val="bg1"/>
                </a:solidFill>
                <a:latin typeface="Arial" panose="020B0604020202020204" pitchFamily="34" charset="0"/>
                <a:cs typeface="Arial" panose="020B0604020202020204" pitchFamily="34" charset="0"/>
              </a:endParaRPr>
            </a:p>
          </p:txBody>
        </p:sp>
        <p:sp>
          <p:nvSpPr>
            <p:cNvPr id="28" name="Estrella de 5 puntas 27"/>
            <p:cNvSpPr/>
            <p:nvPr/>
          </p:nvSpPr>
          <p:spPr>
            <a:xfrm>
              <a:off x="888458" y="2352852"/>
              <a:ext cx="343711" cy="29831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grpSp>
      <p:grpSp>
        <p:nvGrpSpPr>
          <p:cNvPr id="29" name="Grupo 28"/>
          <p:cNvGrpSpPr/>
          <p:nvPr/>
        </p:nvGrpSpPr>
        <p:grpSpPr>
          <a:xfrm>
            <a:off x="4158090" y="2120648"/>
            <a:ext cx="1381329" cy="1535225"/>
            <a:chOff x="888458" y="2352852"/>
            <a:chExt cx="1381329" cy="1535225"/>
          </a:xfrm>
        </p:grpSpPr>
        <p:sp>
          <p:nvSpPr>
            <p:cNvPr id="30" name="CuadroTexto 29"/>
            <p:cNvSpPr txBox="1"/>
            <p:nvPr/>
          </p:nvSpPr>
          <p:spPr>
            <a:xfrm>
              <a:off x="907915" y="2405974"/>
              <a:ext cx="1361872" cy="200055"/>
            </a:xfrm>
            <a:prstGeom prst="rect">
              <a:avLst/>
            </a:prstGeom>
            <a:solidFill>
              <a:srgbClr val="764283"/>
            </a:solidFill>
          </p:spPr>
          <p:txBody>
            <a:bodyPr wrap="square" rtlCol="0">
              <a:spAutoFit/>
            </a:bodyPr>
            <a:lstStyle/>
            <a:p>
              <a:pPr algn="r"/>
              <a:r>
                <a:rPr lang="es-CO" sz="700" b="1" dirty="0" smtClean="0">
                  <a:solidFill>
                    <a:schemeClr val="bg1"/>
                  </a:solidFill>
                  <a:latin typeface="Arial" panose="020B0604020202020204" pitchFamily="34" charset="0"/>
                  <a:cs typeface="Arial" panose="020B0604020202020204" pitchFamily="34" charset="0"/>
                </a:rPr>
                <a:t> Célula  </a:t>
              </a:r>
              <a:r>
                <a:rPr lang="es-CO" sz="700" b="1" dirty="0">
                  <a:solidFill>
                    <a:schemeClr val="bg1"/>
                  </a:solidFill>
                  <a:latin typeface="Arial" panose="020B0604020202020204" pitchFamily="34" charset="0"/>
                  <a:cs typeface="Arial" panose="020B0604020202020204" pitchFamily="34" charset="0"/>
                </a:rPr>
                <a:t>SaaS &amp; Digital</a:t>
              </a:r>
            </a:p>
          </p:txBody>
        </p:sp>
        <p:sp>
          <p:nvSpPr>
            <p:cNvPr id="31" name="CuadroTexto 30"/>
            <p:cNvSpPr txBox="1"/>
            <p:nvPr/>
          </p:nvSpPr>
          <p:spPr>
            <a:xfrm>
              <a:off x="907913" y="2610804"/>
              <a:ext cx="1361872" cy="1277273"/>
            </a:xfrm>
            <a:prstGeom prst="rect">
              <a:avLst/>
            </a:prstGeom>
            <a:solidFill>
              <a:srgbClr val="E83B91"/>
            </a:solidFill>
          </p:spPr>
          <p:txBody>
            <a:bodyPr wrap="square" rtlCol="0">
              <a:spAutoFit/>
            </a:bodyPr>
            <a:lstStyle/>
            <a:p>
              <a:pPr algn="r"/>
              <a:r>
                <a:rPr lang="es-CO" sz="700" dirty="0">
                  <a:solidFill>
                    <a:schemeClr val="bg1"/>
                  </a:solidFill>
                  <a:latin typeface="Arial" panose="020B0604020202020204" pitchFamily="34" charset="0"/>
                  <a:cs typeface="Arial" panose="020B0604020202020204" pitchFamily="34" charset="0"/>
                </a:rPr>
                <a:t>WAP </a:t>
              </a:r>
              <a:r>
                <a:rPr lang="es-CO" sz="700" dirty="0" err="1">
                  <a:solidFill>
                    <a:schemeClr val="bg1"/>
                  </a:solidFill>
                  <a:latin typeface="Arial" panose="020B0604020202020204" pitchFamily="34" charset="0"/>
                  <a:cs typeface="Arial" panose="020B0604020202020204" pitchFamily="34" charset="0"/>
                </a:rPr>
                <a:t>Decommission</a:t>
              </a:r>
              <a:r>
                <a:rPr lang="es-CO" sz="700" dirty="0">
                  <a:solidFill>
                    <a:schemeClr val="bg1"/>
                  </a:solidFill>
                  <a:latin typeface="Arial" panose="020B0604020202020204" pitchFamily="34" charset="0"/>
                  <a:cs typeface="Arial" panose="020B0604020202020204" pitchFamily="34" charset="0"/>
                </a:rPr>
                <a:t> – Realizamos la </a:t>
              </a:r>
              <a:r>
                <a:rPr lang="es-CO" sz="700" dirty="0" err="1">
                  <a:solidFill>
                    <a:schemeClr val="bg1"/>
                  </a:solidFill>
                  <a:latin typeface="Arial" panose="020B0604020202020204" pitchFamily="34" charset="0"/>
                  <a:cs typeface="Arial" panose="020B0604020202020204" pitchFamily="34" charset="0"/>
                </a:rPr>
                <a:t>decommission</a:t>
              </a:r>
              <a:r>
                <a:rPr lang="es-CO" sz="700" dirty="0">
                  <a:solidFill>
                    <a:schemeClr val="bg1"/>
                  </a:solidFill>
                  <a:latin typeface="Arial" panose="020B0604020202020204" pitchFamily="34" charset="0"/>
                  <a:cs typeface="Arial" panose="020B0604020202020204" pitchFamily="34" charset="0"/>
                </a:rPr>
                <a:t> de 65 clientes, lo que represento para la compañía el cierre de diferentes vulnerabilidades de seguridad. Así mismo realizamos la activación por cada uno de estos clientes, de nuevos usuarios en nuestro portal web.</a:t>
              </a:r>
            </a:p>
          </p:txBody>
        </p:sp>
        <p:sp>
          <p:nvSpPr>
            <p:cNvPr id="32" name="Estrella de 5 puntas 31"/>
            <p:cNvSpPr/>
            <p:nvPr/>
          </p:nvSpPr>
          <p:spPr>
            <a:xfrm>
              <a:off x="888458" y="2352852"/>
              <a:ext cx="343711" cy="29831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grpSp>
      <p:grpSp>
        <p:nvGrpSpPr>
          <p:cNvPr id="33" name="Grupo 32"/>
          <p:cNvGrpSpPr/>
          <p:nvPr/>
        </p:nvGrpSpPr>
        <p:grpSpPr>
          <a:xfrm>
            <a:off x="5711504" y="2997939"/>
            <a:ext cx="1381329" cy="1628767"/>
            <a:chOff x="888458" y="2352852"/>
            <a:chExt cx="1381329" cy="1628767"/>
          </a:xfrm>
        </p:grpSpPr>
        <p:sp>
          <p:nvSpPr>
            <p:cNvPr id="34" name="CuadroTexto 33"/>
            <p:cNvSpPr txBox="1"/>
            <p:nvPr/>
          </p:nvSpPr>
          <p:spPr>
            <a:xfrm>
              <a:off x="907915" y="2405974"/>
              <a:ext cx="1361872" cy="200055"/>
            </a:xfrm>
            <a:prstGeom prst="rect">
              <a:avLst/>
            </a:prstGeom>
            <a:solidFill>
              <a:srgbClr val="764283"/>
            </a:solidFill>
          </p:spPr>
          <p:txBody>
            <a:bodyPr wrap="square" rtlCol="0">
              <a:spAutoFit/>
            </a:bodyPr>
            <a:lstStyle/>
            <a:p>
              <a:pPr algn="r"/>
              <a:r>
                <a:rPr lang="es-CO" sz="700" b="1" dirty="0" smtClean="0">
                  <a:solidFill>
                    <a:schemeClr val="bg1"/>
                  </a:solidFill>
                  <a:latin typeface="Arial" panose="020B0604020202020204" pitchFamily="34" charset="0"/>
                  <a:cs typeface="Arial" panose="020B0604020202020204" pitchFamily="34" charset="0"/>
                </a:rPr>
                <a:t> Célula  Datos</a:t>
              </a:r>
              <a:endParaRPr lang="es-CO" sz="700" b="1" dirty="0">
                <a:solidFill>
                  <a:schemeClr val="bg1"/>
                </a:solidFill>
                <a:latin typeface="Arial" panose="020B0604020202020204" pitchFamily="34" charset="0"/>
                <a:cs typeface="Arial" panose="020B0604020202020204" pitchFamily="34" charset="0"/>
              </a:endParaRPr>
            </a:p>
          </p:txBody>
        </p:sp>
        <p:sp>
          <p:nvSpPr>
            <p:cNvPr id="35" name="CuadroTexto 34"/>
            <p:cNvSpPr txBox="1"/>
            <p:nvPr/>
          </p:nvSpPr>
          <p:spPr>
            <a:xfrm>
              <a:off x="907913" y="2604319"/>
              <a:ext cx="1361872" cy="1377300"/>
            </a:xfrm>
            <a:prstGeom prst="rect">
              <a:avLst/>
            </a:prstGeom>
            <a:solidFill>
              <a:srgbClr val="E83B91"/>
            </a:solidFill>
          </p:spPr>
          <p:txBody>
            <a:bodyPr wrap="square" rtlCol="0">
              <a:spAutoFit/>
            </a:bodyPr>
            <a:lstStyle/>
            <a:p>
              <a:pPr algn="r"/>
              <a:r>
                <a:rPr lang="es-CO" dirty="0"/>
                <a:t> </a:t>
              </a:r>
              <a:r>
                <a:rPr lang="es-CO" sz="700" dirty="0">
                  <a:solidFill>
                    <a:schemeClr val="bg1"/>
                  </a:solidFill>
                  <a:latin typeface="Arial" panose="020B0604020202020204" pitchFamily="34" charset="0"/>
                  <a:cs typeface="Arial" panose="020B0604020202020204" pitchFamily="34" charset="0"/>
                </a:rPr>
                <a:t>PI1 de los proyectos  de Marcación TEC y Reglas Validación se realizaron despliegues  a producción funcionales e incrementales permitiendo así contar con versiones productivas y que pueden ser utilizadas por los demás productos sin tener que esperar a la terminación de todo el proyecto</a:t>
              </a:r>
            </a:p>
          </p:txBody>
        </p:sp>
        <p:sp>
          <p:nvSpPr>
            <p:cNvPr id="36" name="Estrella de 5 puntas 35"/>
            <p:cNvSpPr/>
            <p:nvPr/>
          </p:nvSpPr>
          <p:spPr>
            <a:xfrm>
              <a:off x="888458" y="2352852"/>
              <a:ext cx="343711" cy="29831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grpSp>
      <p:grpSp>
        <p:nvGrpSpPr>
          <p:cNvPr id="37" name="Grupo 36"/>
          <p:cNvGrpSpPr/>
          <p:nvPr/>
        </p:nvGrpSpPr>
        <p:grpSpPr>
          <a:xfrm>
            <a:off x="7309362" y="857231"/>
            <a:ext cx="1381329" cy="2713680"/>
            <a:chOff x="888458" y="2352852"/>
            <a:chExt cx="1381329" cy="2713680"/>
          </a:xfrm>
        </p:grpSpPr>
        <p:sp>
          <p:nvSpPr>
            <p:cNvPr id="38" name="CuadroTexto 37"/>
            <p:cNvSpPr txBox="1"/>
            <p:nvPr/>
          </p:nvSpPr>
          <p:spPr>
            <a:xfrm>
              <a:off x="907915" y="2405974"/>
              <a:ext cx="1361872" cy="200055"/>
            </a:xfrm>
            <a:prstGeom prst="rect">
              <a:avLst/>
            </a:prstGeom>
            <a:solidFill>
              <a:srgbClr val="764283"/>
            </a:solidFill>
          </p:spPr>
          <p:txBody>
            <a:bodyPr wrap="square" rtlCol="0">
              <a:spAutoFit/>
            </a:bodyPr>
            <a:lstStyle/>
            <a:p>
              <a:pPr algn="r"/>
              <a:r>
                <a:rPr lang="es-CO" sz="700" b="1" dirty="0" smtClean="0">
                  <a:solidFill>
                    <a:schemeClr val="bg1"/>
                  </a:solidFill>
                  <a:latin typeface="Arial" panose="020B0604020202020204" pitchFamily="34" charset="0"/>
                  <a:cs typeface="Arial" panose="020B0604020202020204" pitchFamily="34" charset="0"/>
                </a:rPr>
                <a:t> Célula Score</a:t>
              </a:r>
              <a:endParaRPr lang="es-CO" sz="700" b="1" dirty="0">
                <a:solidFill>
                  <a:schemeClr val="bg1"/>
                </a:solidFill>
                <a:latin typeface="Arial" panose="020B0604020202020204" pitchFamily="34" charset="0"/>
                <a:cs typeface="Arial" panose="020B0604020202020204" pitchFamily="34" charset="0"/>
              </a:endParaRPr>
            </a:p>
          </p:txBody>
        </p:sp>
        <p:sp>
          <p:nvSpPr>
            <p:cNvPr id="39" name="CuadroTexto 38"/>
            <p:cNvSpPr txBox="1"/>
            <p:nvPr/>
          </p:nvSpPr>
          <p:spPr>
            <a:xfrm>
              <a:off x="907913" y="2604319"/>
              <a:ext cx="1361872" cy="2462213"/>
            </a:xfrm>
            <a:prstGeom prst="rect">
              <a:avLst/>
            </a:prstGeom>
            <a:solidFill>
              <a:srgbClr val="E83B91"/>
            </a:solidFill>
          </p:spPr>
          <p:txBody>
            <a:bodyPr wrap="square" rtlCol="0">
              <a:spAutoFit/>
            </a:bodyPr>
            <a:lstStyle/>
            <a:p>
              <a:pPr algn="r"/>
              <a:r>
                <a:rPr lang="es-CO" sz="700" dirty="0" err="1">
                  <a:solidFill>
                    <a:schemeClr val="bg1"/>
                  </a:solidFill>
                  <a:latin typeface="Arial" panose="020B0604020202020204" pitchFamily="34" charset="0"/>
                  <a:cs typeface="Arial" panose="020B0604020202020204" pitchFamily="34" charset="0"/>
                </a:rPr>
                <a:t>Arche</a:t>
              </a:r>
              <a:r>
                <a:rPr lang="es-CO" sz="700" dirty="0">
                  <a:solidFill>
                    <a:schemeClr val="bg1"/>
                  </a:solidFill>
                  <a:latin typeface="Arial" panose="020B0604020202020204" pitchFamily="34" charset="0"/>
                  <a:cs typeface="Arial" panose="020B0604020202020204" pitchFamily="34" charset="0"/>
                </a:rPr>
                <a:t> Score: la fase 1 se encuentra en producción  y se tienen 2 clientes en </a:t>
              </a:r>
              <a:r>
                <a:rPr lang="es-CO" sz="700" dirty="0" err="1">
                  <a:solidFill>
                    <a:schemeClr val="bg1"/>
                  </a:solidFill>
                  <a:latin typeface="Arial" panose="020B0604020202020204" pitchFamily="34" charset="0"/>
                  <a:cs typeface="Arial" panose="020B0604020202020204" pitchFamily="34" charset="0"/>
                </a:rPr>
                <a:t>backtesting</a:t>
              </a:r>
              <a:r>
                <a:rPr lang="es-CO" sz="700" dirty="0">
                  <a:solidFill>
                    <a:schemeClr val="bg1"/>
                  </a:solidFill>
                  <a:latin typeface="Arial" panose="020B0604020202020204" pitchFamily="34" charset="0"/>
                  <a:cs typeface="Arial" panose="020B0604020202020204" pitchFamily="34" charset="0"/>
                </a:rPr>
                <a:t>. Para el PI2, Se logro viabilizar la inclusión de la georreferenciación en </a:t>
              </a:r>
              <a:r>
                <a:rPr lang="es-CO" sz="700" dirty="0" err="1">
                  <a:solidFill>
                    <a:schemeClr val="bg1"/>
                  </a:solidFill>
                  <a:latin typeface="Arial" panose="020B0604020202020204" pitchFamily="34" charset="0"/>
                  <a:cs typeface="Arial" panose="020B0604020202020204" pitchFamily="34" charset="0"/>
                </a:rPr>
                <a:t>arche</a:t>
              </a:r>
              <a:r>
                <a:rPr lang="es-CO" sz="700" dirty="0">
                  <a:solidFill>
                    <a:schemeClr val="bg1"/>
                  </a:solidFill>
                  <a:latin typeface="Arial" panose="020B0604020202020204" pitchFamily="34" charset="0"/>
                  <a:cs typeface="Arial" panose="020B0604020202020204" pitchFamily="34" charset="0"/>
                </a:rPr>
                <a:t> score usando el motor de decisor.</a:t>
              </a:r>
            </a:p>
            <a:p>
              <a:pPr algn="r"/>
              <a:r>
                <a:rPr lang="es-CO" sz="700" dirty="0">
                  <a:solidFill>
                    <a:schemeClr val="bg1"/>
                  </a:solidFill>
                  <a:latin typeface="Arial" panose="020B0604020202020204" pitchFamily="34" charset="0"/>
                  <a:cs typeface="Arial" panose="020B0604020202020204" pitchFamily="34" charset="0"/>
                </a:rPr>
                <a:t>Acierta Master: Se tienen ya varios clientes de la magnitud de Colsubsidio y Falabella en producción, y la acogida del score ha sido tal que bancos como Colpatria, Tuya y BBVA desean que se les estimen personalizados para usar acierta Master. A Nivel de Experian se quiere ofrecer Acierta master como un valor agregado, lo que implica ampliar las capacidades del score  </a:t>
              </a:r>
            </a:p>
          </p:txBody>
        </p:sp>
        <p:sp>
          <p:nvSpPr>
            <p:cNvPr id="40" name="Estrella de 5 puntas 39"/>
            <p:cNvSpPr/>
            <p:nvPr/>
          </p:nvSpPr>
          <p:spPr>
            <a:xfrm>
              <a:off x="888458" y="2352852"/>
              <a:ext cx="343711" cy="29831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grpSp>
      <p:grpSp>
        <p:nvGrpSpPr>
          <p:cNvPr id="41" name="Grupo 40"/>
          <p:cNvGrpSpPr/>
          <p:nvPr/>
        </p:nvGrpSpPr>
        <p:grpSpPr>
          <a:xfrm>
            <a:off x="2803678" y="3655873"/>
            <a:ext cx="1381329" cy="1205574"/>
            <a:chOff x="888458" y="2352852"/>
            <a:chExt cx="1381329" cy="1205574"/>
          </a:xfrm>
        </p:grpSpPr>
        <p:sp>
          <p:nvSpPr>
            <p:cNvPr id="42" name="CuadroTexto 41"/>
            <p:cNvSpPr txBox="1"/>
            <p:nvPr/>
          </p:nvSpPr>
          <p:spPr>
            <a:xfrm>
              <a:off x="907915" y="2405974"/>
              <a:ext cx="1361872" cy="200055"/>
            </a:xfrm>
            <a:prstGeom prst="rect">
              <a:avLst/>
            </a:prstGeom>
            <a:solidFill>
              <a:srgbClr val="764283"/>
            </a:solidFill>
          </p:spPr>
          <p:txBody>
            <a:bodyPr wrap="square" rtlCol="0">
              <a:spAutoFit/>
            </a:bodyPr>
            <a:lstStyle/>
            <a:p>
              <a:pPr algn="r"/>
              <a:r>
                <a:rPr lang="es-CO" sz="700" b="1" dirty="0" smtClean="0">
                  <a:solidFill>
                    <a:schemeClr val="bg1"/>
                  </a:solidFill>
                  <a:latin typeface="Arial" panose="020B0604020202020204" pitchFamily="34" charset="0"/>
                  <a:cs typeface="Arial" panose="020B0604020202020204" pitchFamily="34" charset="0"/>
                </a:rPr>
                <a:t> Célula  </a:t>
              </a:r>
              <a:r>
                <a:rPr lang="es-CO" sz="700" b="1" dirty="0">
                  <a:solidFill>
                    <a:schemeClr val="bg1"/>
                  </a:solidFill>
                  <a:latin typeface="Arial" panose="020B0604020202020204" pitchFamily="34" charset="0"/>
                  <a:cs typeface="Arial" panose="020B0604020202020204" pitchFamily="34" charset="0"/>
                </a:rPr>
                <a:t>SaaS &amp; Digital</a:t>
              </a:r>
            </a:p>
          </p:txBody>
        </p:sp>
        <p:sp>
          <p:nvSpPr>
            <p:cNvPr id="43" name="CuadroTexto 42"/>
            <p:cNvSpPr txBox="1"/>
            <p:nvPr/>
          </p:nvSpPr>
          <p:spPr>
            <a:xfrm>
              <a:off x="907913" y="2604319"/>
              <a:ext cx="1361872" cy="954107"/>
            </a:xfrm>
            <a:prstGeom prst="rect">
              <a:avLst/>
            </a:prstGeom>
            <a:solidFill>
              <a:srgbClr val="E83B91"/>
            </a:solidFill>
          </p:spPr>
          <p:txBody>
            <a:bodyPr wrap="square" rtlCol="0">
              <a:spAutoFit/>
            </a:bodyPr>
            <a:lstStyle/>
            <a:p>
              <a:pPr algn="r"/>
              <a:r>
                <a:rPr lang="es-CO" sz="700" dirty="0">
                  <a:solidFill>
                    <a:schemeClr val="bg1"/>
                  </a:solidFill>
                  <a:latin typeface="Arial" panose="020B0604020202020204" pitchFamily="34" charset="0"/>
                  <a:cs typeface="Arial" panose="020B0604020202020204" pitchFamily="34" charset="0"/>
                </a:rPr>
                <a:t>T4C , se desarrolló un producto de </a:t>
              </a:r>
              <a:r>
                <a:rPr lang="es-CO" sz="700" dirty="0" err="1">
                  <a:solidFill>
                    <a:schemeClr val="bg1"/>
                  </a:solidFill>
                  <a:latin typeface="Arial" panose="020B0604020202020204" pitchFamily="34" charset="0"/>
                  <a:cs typeface="Arial" panose="020B0604020202020204" pitchFamily="34" charset="0"/>
                </a:rPr>
                <a:t>originación</a:t>
              </a:r>
              <a:r>
                <a:rPr lang="es-CO" sz="700" dirty="0">
                  <a:solidFill>
                    <a:schemeClr val="bg1"/>
                  </a:solidFill>
                  <a:latin typeface="Arial" panose="020B0604020202020204" pitchFamily="34" charset="0"/>
                  <a:cs typeface="Arial" panose="020B0604020202020204" pitchFamily="34" charset="0"/>
                </a:rPr>
                <a:t> digital para  hacer pre validación de crédito vía SMS. Actualmente en producción con dos clientes realizando transacciones (</a:t>
              </a:r>
              <a:r>
                <a:rPr lang="es-CO" sz="700" dirty="0" err="1">
                  <a:solidFill>
                    <a:schemeClr val="bg1"/>
                  </a:solidFill>
                  <a:latin typeface="Arial" panose="020B0604020202020204" pitchFamily="34" charset="0"/>
                  <a:cs typeface="Arial" panose="020B0604020202020204" pitchFamily="34" charset="0"/>
                </a:rPr>
                <a:t>Yanbal</a:t>
              </a:r>
              <a:r>
                <a:rPr lang="es-CO" sz="700" dirty="0">
                  <a:solidFill>
                    <a:schemeClr val="bg1"/>
                  </a:solidFill>
                  <a:latin typeface="Arial" panose="020B0604020202020204" pitchFamily="34" charset="0"/>
                  <a:cs typeface="Arial" panose="020B0604020202020204" pitchFamily="34" charset="0"/>
                </a:rPr>
                <a:t> y </a:t>
              </a:r>
              <a:r>
                <a:rPr lang="es-CO" sz="700" dirty="0" err="1">
                  <a:solidFill>
                    <a:schemeClr val="bg1"/>
                  </a:solidFill>
                  <a:latin typeface="Arial" panose="020B0604020202020204" pitchFamily="34" charset="0"/>
                  <a:cs typeface="Arial" panose="020B0604020202020204" pitchFamily="34" charset="0"/>
                </a:rPr>
                <a:t>Chevyplan</a:t>
              </a:r>
              <a:r>
                <a:rPr lang="es-CO" sz="700" dirty="0">
                  <a:solidFill>
                    <a:schemeClr val="bg1"/>
                  </a:solidFill>
                  <a:latin typeface="Arial" panose="020B0604020202020204" pitchFamily="34" charset="0"/>
                  <a:cs typeface="Arial" panose="020B0604020202020204" pitchFamily="34" charset="0"/>
                </a:rPr>
                <a:t>)</a:t>
              </a:r>
            </a:p>
          </p:txBody>
        </p:sp>
        <p:sp>
          <p:nvSpPr>
            <p:cNvPr id="44" name="Estrella de 5 puntas 43"/>
            <p:cNvSpPr/>
            <p:nvPr/>
          </p:nvSpPr>
          <p:spPr>
            <a:xfrm>
              <a:off x="888458" y="2352852"/>
              <a:ext cx="343711" cy="29831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grpSp>
      <p:grpSp>
        <p:nvGrpSpPr>
          <p:cNvPr id="45" name="Grupo 44"/>
          <p:cNvGrpSpPr/>
          <p:nvPr/>
        </p:nvGrpSpPr>
        <p:grpSpPr>
          <a:xfrm>
            <a:off x="324697" y="3454033"/>
            <a:ext cx="1381329" cy="1421018"/>
            <a:chOff x="888458" y="2352852"/>
            <a:chExt cx="1381329" cy="1421018"/>
          </a:xfrm>
        </p:grpSpPr>
        <p:sp>
          <p:nvSpPr>
            <p:cNvPr id="46" name="CuadroTexto 45"/>
            <p:cNvSpPr txBox="1"/>
            <p:nvPr/>
          </p:nvSpPr>
          <p:spPr>
            <a:xfrm>
              <a:off x="907915" y="2405974"/>
              <a:ext cx="1361872" cy="200055"/>
            </a:xfrm>
            <a:prstGeom prst="rect">
              <a:avLst/>
            </a:prstGeom>
            <a:solidFill>
              <a:srgbClr val="764283"/>
            </a:solidFill>
          </p:spPr>
          <p:txBody>
            <a:bodyPr wrap="square" rtlCol="0">
              <a:spAutoFit/>
            </a:bodyPr>
            <a:lstStyle/>
            <a:p>
              <a:pPr algn="r"/>
              <a:r>
                <a:rPr lang="es-CO" sz="700" b="1" dirty="0" smtClean="0">
                  <a:solidFill>
                    <a:schemeClr val="bg1"/>
                  </a:solidFill>
                  <a:latin typeface="Arial" panose="020B0604020202020204" pitchFamily="34" charset="0"/>
                  <a:cs typeface="Arial" panose="020B0604020202020204" pitchFamily="34" charset="0"/>
                </a:rPr>
                <a:t> Célula  Datos</a:t>
              </a:r>
              <a:endParaRPr lang="es-CO" sz="700" b="1" dirty="0">
                <a:solidFill>
                  <a:schemeClr val="bg1"/>
                </a:solidFill>
                <a:latin typeface="Arial" panose="020B0604020202020204" pitchFamily="34" charset="0"/>
                <a:cs typeface="Arial" panose="020B0604020202020204" pitchFamily="34" charset="0"/>
              </a:endParaRPr>
            </a:p>
          </p:txBody>
        </p:sp>
        <p:sp>
          <p:nvSpPr>
            <p:cNvPr id="47" name="CuadroTexto 46"/>
            <p:cNvSpPr txBox="1"/>
            <p:nvPr/>
          </p:nvSpPr>
          <p:spPr>
            <a:xfrm>
              <a:off x="907913" y="2604319"/>
              <a:ext cx="1361872" cy="1169551"/>
            </a:xfrm>
            <a:prstGeom prst="rect">
              <a:avLst/>
            </a:prstGeom>
            <a:solidFill>
              <a:srgbClr val="E83B91"/>
            </a:solidFill>
          </p:spPr>
          <p:txBody>
            <a:bodyPr wrap="square" rtlCol="0">
              <a:spAutoFit/>
            </a:bodyPr>
            <a:lstStyle/>
            <a:p>
              <a:pPr algn="r"/>
              <a:r>
                <a:rPr lang="es-CO" sz="700" dirty="0">
                  <a:solidFill>
                    <a:schemeClr val="bg1"/>
                  </a:solidFill>
                  <a:latin typeface="Arial" panose="020B0604020202020204" pitchFamily="34" charset="0"/>
                  <a:cs typeface="Arial" panose="020B0604020202020204" pitchFamily="34" charset="0"/>
                </a:rPr>
                <a:t>en el proyecto de reglas validación se logró identificar cambios en los requerimientos del proyecto desde la primera iteración dado que se tuvo una versión demostrable donde se corrigió  y aclaró prontamente  la necesidad del usuario</a:t>
              </a:r>
            </a:p>
          </p:txBody>
        </p:sp>
        <p:sp>
          <p:nvSpPr>
            <p:cNvPr id="48" name="Estrella de 5 puntas 47"/>
            <p:cNvSpPr/>
            <p:nvPr/>
          </p:nvSpPr>
          <p:spPr>
            <a:xfrm>
              <a:off x="888458" y="2352852"/>
              <a:ext cx="343711" cy="298315"/>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30778323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hlinkClick r:id="rId3" action="ppaction://hlinkfile"/>
          </p:cNvPr>
          <p:cNvSpPr/>
          <p:nvPr/>
        </p:nvSpPr>
        <p:spPr>
          <a:xfrm>
            <a:off x="4637492" y="195682"/>
            <a:ext cx="2694135"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rPr>
              <a:t>Quick </a:t>
            </a:r>
            <a:r>
              <a:rPr kumimoji="0" lang="es-CO" sz="3600" b="1" i="0" u="none" strike="noStrike" kern="1200" cap="none" spc="0" normalizeH="0" baseline="0" noProof="0" dirty="0" err="1">
                <a:ln>
                  <a:noFill/>
                </a:ln>
                <a:solidFill>
                  <a:srgbClr val="E83B91"/>
                </a:solidFill>
                <a:effectLst/>
                <a:uLnTx/>
                <a:uFillTx/>
                <a:latin typeface="Arial" panose="020B0604020202020204" pitchFamily="34" charset="0"/>
                <a:ea typeface="+mn-ea"/>
                <a:cs typeface="Arial" panose="020B0604020202020204" pitchFamily="34" charset="0"/>
              </a:rPr>
              <a:t>Wins</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pic>
        <p:nvPicPr>
          <p:cNvPr id="3" name="Imagen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637" y="2010732"/>
            <a:ext cx="2546533" cy="1237456"/>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7361" y="914748"/>
            <a:ext cx="2726307" cy="1324815"/>
          </a:xfrm>
          <a:prstGeom prst="rect">
            <a:avLst/>
          </a:prstGeom>
        </p:spPr>
      </p:pic>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429" y="3248188"/>
            <a:ext cx="2217978" cy="1077799"/>
          </a:xfrm>
          <a:prstGeom prst="rect">
            <a:avLst/>
          </a:prstGeom>
        </p:spPr>
      </p:pic>
      <p:pic>
        <p:nvPicPr>
          <p:cNvPr id="7" name="Imagen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9714" y="2214579"/>
            <a:ext cx="3004457" cy="1688129"/>
          </a:xfrm>
          <a:prstGeom prst="rect">
            <a:avLst/>
          </a:prstGeom>
        </p:spPr>
      </p:pic>
      <p:pic>
        <p:nvPicPr>
          <p:cNvPr id="8" name="Imagen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53407" y="2220076"/>
            <a:ext cx="2757714" cy="1340077"/>
          </a:xfrm>
          <a:prstGeom prst="rect">
            <a:avLst/>
          </a:prstGeom>
        </p:spPr>
      </p:pic>
      <p:pic>
        <p:nvPicPr>
          <p:cNvPr id="10" name="Imagen 9"/>
          <p:cNvPicPr>
            <a:picLocks noChangeAspect="1"/>
          </p:cNvPicPr>
          <p:nvPr/>
        </p:nvPicPr>
        <p:blipFill rotWithShape="1">
          <a:blip r:embed="rId9">
            <a:extLst>
              <a:ext uri="{28A0092B-C50C-407E-A947-70E740481C1C}">
                <a14:useLocalDpi xmlns:a14="http://schemas.microsoft.com/office/drawing/2010/main" val="0"/>
              </a:ext>
            </a:extLst>
          </a:blip>
          <a:srcRect l="14120"/>
          <a:stretch/>
        </p:blipFill>
        <p:spPr>
          <a:xfrm>
            <a:off x="4637492" y="837433"/>
            <a:ext cx="2477979" cy="1402130"/>
          </a:xfrm>
          <a:prstGeom prst="rect">
            <a:avLst/>
          </a:prstGeom>
        </p:spPr>
      </p:pic>
      <p:pic>
        <p:nvPicPr>
          <p:cNvPr id="12" name="Imagen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0776" y="704100"/>
            <a:ext cx="2047284" cy="1535463"/>
          </a:xfrm>
          <a:prstGeom prst="rect">
            <a:avLst/>
          </a:prstGeom>
        </p:spPr>
      </p:pic>
      <p:pic>
        <p:nvPicPr>
          <p:cNvPr id="13" name="Imagen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49795" y="3248188"/>
            <a:ext cx="2065034" cy="1548775"/>
          </a:xfrm>
          <a:prstGeom prst="rect">
            <a:avLst/>
          </a:prstGeom>
        </p:spPr>
      </p:pic>
      <p:pic>
        <p:nvPicPr>
          <p:cNvPr id="14" name="Imagen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33397" y="3369236"/>
            <a:ext cx="1980842" cy="1485631"/>
          </a:xfrm>
          <a:prstGeom prst="rect">
            <a:avLst/>
          </a:prstGeom>
        </p:spPr>
      </p:pic>
      <p:pic>
        <p:nvPicPr>
          <p:cNvPr id="15" name="Imagen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17906" y="890153"/>
            <a:ext cx="1908874" cy="1431656"/>
          </a:xfrm>
          <a:prstGeom prst="rect">
            <a:avLst/>
          </a:prstGeom>
        </p:spPr>
      </p:pic>
    </p:spTree>
    <p:extLst>
      <p:ext uri="{BB962C8B-B14F-4D97-AF65-F5344CB8AC3E}">
        <p14:creationId xmlns:p14="http://schemas.microsoft.com/office/powerpoint/2010/main" val="31225557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DADB4739-DC71-4CA7-986F-593FFA198C83}"/>
              </a:ext>
            </a:extLst>
          </p:cNvPr>
          <p:cNvSpPr/>
          <p:nvPr/>
        </p:nvSpPr>
        <p:spPr>
          <a:xfrm rot="20743550">
            <a:off x="3456" y="774385"/>
            <a:ext cx="3779622" cy="1323439"/>
          </a:xfrm>
          <a:prstGeom prst="rect">
            <a:avLst/>
          </a:prstGeom>
          <a:noFill/>
        </p:spPr>
        <p:txBody>
          <a:bodyPr wrap="square" lIns="91440" tIns="45720" rIns="91440" bIns="45720">
            <a:spAutoFit/>
          </a:bodyPr>
          <a:lstStyle/>
          <a:p>
            <a:pPr algn="ctr"/>
            <a:r>
              <a:rPr lang="es-ES" sz="8000" dirty="0">
                <a:ln w="0"/>
                <a:effectLst>
                  <a:outerShdw blurRad="38100" dist="19050" dir="2700000" algn="tl" rotWithShape="0">
                    <a:schemeClr val="dk1">
                      <a:alpha val="40000"/>
                    </a:schemeClr>
                  </a:outerShdw>
                </a:effectLst>
                <a:latin typeface="Bad Mofo" panose="02000000000000000000" pitchFamily="2" charset="0"/>
                <a:ea typeface="ヒラギノ角ゴ Pro W3"/>
              </a:rPr>
              <a:t>Rene Ome</a:t>
            </a:r>
            <a:endParaRPr lang="es-CO" sz="8000" dirty="0">
              <a:ln w="0"/>
              <a:effectLst>
                <a:outerShdw blurRad="38100" dist="19050" dir="2700000" algn="tl" rotWithShape="0">
                  <a:schemeClr val="dk1">
                    <a:alpha val="40000"/>
                  </a:schemeClr>
                </a:outerShdw>
              </a:effectLst>
              <a:latin typeface="Bad Mofo" panose="02000000000000000000" pitchFamily="2" charset="0"/>
            </a:endParaRPr>
          </a:p>
        </p:txBody>
      </p:sp>
      <p:grpSp>
        <p:nvGrpSpPr>
          <p:cNvPr id="7" name="Grupo 6"/>
          <p:cNvGrpSpPr/>
          <p:nvPr/>
        </p:nvGrpSpPr>
        <p:grpSpPr>
          <a:xfrm>
            <a:off x="499175" y="2570558"/>
            <a:ext cx="2528261" cy="492443"/>
            <a:chOff x="6495493" y="1505659"/>
            <a:chExt cx="2528261" cy="492443"/>
          </a:xfrm>
        </p:grpSpPr>
        <p:pic>
          <p:nvPicPr>
            <p:cNvPr id="9" name="Picture 2" descr="Resultado de imagen para em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5493" y="1589105"/>
              <a:ext cx="341444" cy="34144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6836937" y="1505659"/>
              <a:ext cx="2186817" cy="492443"/>
            </a:xfrm>
            <a:prstGeom prst="rect">
              <a:avLst/>
            </a:prstGeom>
            <a:noFill/>
          </p:spPr>
          <p:txBody>
            <a:bodyPr wrap="none" rtlCol="0">
              <a:spAutoFit/>
            </a:bodyPr>
            <a:lstStyle/>
            <a:p>
              <a:r>
                <a:rPr lang="es-CO" sz="1400" dirty="0">
                  <a:solidFill>
                    <a:srgbClr val="7F2D82"/>
                  </a:solidFill>
                  <a:latin typeface="Arial" panose="020B0604020202020204" pitchFamily="34" charset="0"/>
                  <a:cs typeface="Arial" panose="020B0604020202020204" pitchFamily="34" charset="0"/>
                </a:rPr>
                <a:t>erbermeo@stefanini.com</a:t>
              </a:r>
            </a:p>
            <a:p>
              <a:r>
                <a:rPr lang="es-CO" sz="1200" i="1" dirty="0">
                  <a:solidFill>
                    <a:srgbClr val="E83B91"/>
                  </a:solidFill>
                  <a:latin typeface="Arial" panose="020B0604020202020204" pitchFamily="34" charset="0"/>
                  <a:cs typeface="Arial" panose="020B0604020202020204" pitchFamily="34" charset="0"/>
                </a:rPr>
                <a:t>Erwin.ome@experian.com</a:t>
              </a:r>
            </a:p>
          </p:txBody>
        </p:sp>
      </p:grpSp>
      <p:pic>
        <p:nvPicPr>
          <p:cNvPr id="12" name="Imagen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713" y="3254132"/>
            <a:ext cx="3450619" cy="862655"/>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488" y="719058"/>
            <a:ext cx="2595813" cy="1088922"/>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3323" y="2521866"/>
            <a:ext cx="2958730" cy="546032"/>
          </a:xfrm>
          <a:prstGeom prst="rect">
            <a:avLst/>
          </a:prstGeom>
        </p:spPr>
      </p:pic>
      <p:pic>
        <p:nvPicPr>
          <p:cNvPr id="15" name="Imagen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667" y="3289327"/>
            <a:ext cx="2044444" cy="698413"/>
          </a:xfrm>
          <a:prstGeom prst="rect">
            <a:avLst/>
          </a:prstGeom>
        </p:spPr>
      </p:pic>
      <p:pic>
        <p:nvPicPr>
          <p:cNvPr id="16" name="Imagen 15"/>
          <p:cNvPicPr>
            <a:picLocks noChangeAspect="1"/>
          </p:cNvPicPr>
          <p:nvPr/>
        </p:nvPicPr>
        <p:blipFill rotWithShape="1">
          <a:blip r:embed="rId8">
            <a:extLst>
              <a:ext uri="{28A0092B-C50C-407E-A947-70E740481C1C}">
                <a14:useLocalDpi xmlns:a14="http://schemas.microsoft.com/office/drawing/2010/main" val="0"/>
              </a:ext>
            </a:extLst>
          </a:blip>
          <a:srcRect l="40728"/>
          <a:stretch/>
        </p:blipFill>
        <p:spPr>
          <a:xfrm>
            <a:off x="3225558" y="1618567"/>
            <a:ext cx="1363369" cy="770018"/>
          </a:xfrm>
          <a:prstGeom prst="rect">
            <a:avLst/>
          </a:prstGeom>
        </p:spPr>
      </p:pic>
      <p:pic>
        <p:nvPicPr>
          <p:cNvPr id="17" name="Imagen 16"/>
          <p:cNvPicPr>
            <a:picLocks noChangeAspect="1"/>
          </p:cNvPicPr>
          <p:nvPr/>
        </p:nvPicPr>
        <p:blipFill rotWithShape="1">
          <a:blip r:embed="rId9">
            <a:extLst>
              <a:ext uri="{28A0092B-C50C-407E-A947-70E740481C1C}">
                <a14:useLocalDpi xmlns:a14="http://schemas.microsoft.com/office/drawing/2010/main" val="0"/>
              </a:ext>
            </a:extLst>
          </a:blip>
          <a:srcRect l="25934" r="22388"/>
          <a:stretch/>
        </p:blipFill>
        <p:spPr>
          <a:xfrm>
            <a:off x="6933942" y="2143205"/>
            <a:ext cx="1867422" cy="835426"/>
          </a:xfrm>
          <a:prstGeom prst="rect">
            <a:avLst/>
          </a:prstGeom>
        </p:spPr>
      </p:pic>
      <p:pic>
        <p:nvPicPr>
          <p:cNvPr id="18" name="Picture 2" descr="Resultado de imagen para seguro socia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3222" y="3275133"/>
            <a:ext cx="1542596" cy="726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Resultado de imagen para ejercito naciona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0301" y="467527"/>
            <a:ext cx="1385842" cy="11443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agilescolombia.files.wordpress.com/2012/06/headerac21.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4899" y="4303064"/>
            <a:ext cx="4935226" cy="78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48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hlinkClick r:id="rId3" action="ppaction://hlinkfile"/>
          </p:cNvPr>
          <p:cNvSpPr/>
          <p:nvPr/>
        </p:nvSpPr>
        <p:spPr>
          <a:xfrm>
            <a:off x="4637492" y="195682"/>
            <a:ext cx="2694135"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rPr>
              <a:t>Quick </a:t>
            </a:r>
            <a:r>
              <a:rPr kumimoji="0" lang="es-CO" sz="3600" b="1" i="0" u="none" strike="noStrike" kern="1200" cap="none" spc="0" normalizeH="0" baseline="0" noProof="0" dirty="0" err="1">
                <a:ln>
                  <a:noFill/>
                </a:ln>
                <a:solidFill>
                  <a:srgbClr val="E83B91"/>
                </a:solidFill>
                <a:effectLst/>
                <a:uLnTx/>
                <a:uFillTx/>
                <a:latin typeface="Arial" panose="020B0604020202020204" pitchFamily="34" charset="0"/>
                <a:ea typeface="+mn-ea"/>
                <a:cs typeface="Arial" panose="020B0604020202020204" pitchFamily="34" charset="0"/>
              </a:rPr>
              <a:t>Wins</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grpSp>
        <p:nvGrpSpPr>
          <p:cNvPr id="9" name="Grupo 8"/>
          <p:cNvGrpSpPr/>
          <p:nvPr/>
        </p:nvGrpSpPr>
        <p:grpSpPr>
          <a:xfrm>
            <a:off x="4798979" y="1713833"/>
            <a:ext cx="3651114" cy="2539431"/>
            <a:chOff x="4461754" y="1467399"/>
            <a:chExt cx="3651114" cy="2539431"/>
          </a:xfrm>
        </p:grpSpPr>
        <p:sp>
          <p:nvSpPr>
            <p:cNvPr id="7" name="Rectángulo 6"/>
            <p:cNvSpPr/>
            <p:nvPr/>
          </p:nvSpPr>
          <p:spPr>
            <a:xfrm>
              <a:off x="4461754" y="1467399"/>
              <a:ext cx="3651114" cy="2239349"/>
            </a:xfrm>
            <a:prstGeom prst="rect">
              <a:avLst/>
            </a:prstGeom>
            <a:solidFill>
              <a:srgbClr val="7F2D82"/>
            </a:solidFill>
            <a:ln>
              <a:solidFill>
                <a:srgbClr val="7F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CuadroTexto 7"/>
            <p:cNvSpPr txBox="1"/>
            <p:nvPr/>
          </p:nvSpPr>
          <p:spPr>
            <a:xfrm>
              <a:off x="4461754" y="3706748"/>
              <a:ext cx="3651114" cy="300082"/>
            </a:xfrm>
            <a:prstGeom prst="rect">
              <a:avLst/>
            </a:prstGeom>
            <a:solidFill>
              <a:srgbClr val="E83B91"/>
            </a:solidFill>
            <a:ln>
              <a:solidFill>
                <a:srgbClr val="7F2D82"/>
              </a:solidFill>
            </a:ln>
          </p:spPr>
          <p:txBody>
            <a:bodyPr wrap="square" rtlCol="0">
              <a:spAutoFit/>
            </a:bodyPr>
            <a:lstStyle/>
            <a:p>
              <a:pPr algn="ctr"/>
              <a:r>
                <a:rPr lang="es-CO" dirty="0" smtClean="0">
                  <a:solidFill>
                    <a:schemeClr val="bg1"/>
                  </a:solidFill>
                </a:rPr>
                <a:t>Proveedor ST&amp;T</a:t>
              </a:r>
              <a:endParaRPr lang="es-CO" dirty="0">
                <a:solidFill>
                  <a:schemeClr val="bg1"/>
                </a:solidFill>
              </a:endParaRPr>
            </a:p>
          </p:txBody>
        </p:sp>
      </p:grpSp>
      <p:grpSp>
        <p:nvGrpSpPr>
          <p:cNvPr id="10" name="Grupo 9"/>
          <p:cNvGrpSpPr/>
          <p:nvPr/>
        </p:nvGrpSpPr>
        <p:grpSpPr>
          <a:xfrm>
            <a:off x="539399" y="1256121"/>
            <a:ext cx="3651114" cy="2539431"/>
            <a:chOff x="4461754" y="1467399"/>
            <a:chExt cx="3651114" cy="2539431"/>
          </a:xfrm>
        </p:grpSpPr>
        <p:sp>
          <p:nvSpPr>
            <p:cNvPr id="11" name="Rectángulo 10"/>
            <p:cNvSpPr/>
            <p:nvPr/>
          </p:nvSpPr>
          <p:spPr>
            <a:xfrm>
              <a:off x="4461754" y="1467399"/>
              <a:ext cx="3651114" cy="2239349"/>
            </a:xfrm>
            <a:prstGeom prst="rect">
              <a:avLst/>
            </a:prstGeom>
            <a:solidFill>
              <a:srgbClr val="7F2D82"/>
            </a:solidFill>
            <a:ln>
              <a:solidFill>
                <a:srgbClr val="7F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CuadroTexto 12"/>
            <p:cNvSpPr txBox="1"/>
            <p:nvPr/>
          </p:nvSpPr>
          <p:spPr>
            <a:xfrm>
              <a:off x="4461754" y="3706748"/>
              <a:ext cx="3651114" cy="300082"/>
            </a:xfrm>
            <a:prstGeom prst="rect">
              <a:avLst/>
            </a:prstGeom>
            <a:solidFill>
              <a:srgbClr val="E83B91"/>
            </a:solidFill>
            <a:ln>
              <a:solidFill>
                <a:srgbClr val="7F2D82"/>
              </a:solidFill>
            </a:ln>
          </p:spPr>
          <p:txBody>
            <a:bodyPr wrap="square" rtlCol="0">
              <a:spAutoFit/>
            </a:bodyPr>
            <a:lstStyle/>
            <a:p>
              <a:pPr algn="ctr"/>
              <a:r>
                <a:rPr lang="es-CO" dirty="0" smtClean="0">
                  <a:solidFill>
                    <a:schemeClr val="bg1"/>
                  </a:solidFill>
                </a:rPr>
                <a:t>Scrum Master Célula CIAA</a:t>
              </a:r>
              <a:endParaRPr lang="es-CO" dirty="0">
                <a:solidFill>
                  <a:schemeClr val="bg1"/>
                </a:solidFill>
              </a:endParaRPr>
            </a:p>
          </p:txBody>
        </p:sp>
      </p:grpSp>
    </p:spTree>
    <p:extLst>
      <p:ext uri="{BB962C8B-B14F-4D97-AF65-F5344CB8AC3E}">
        <p14:creationId xmlns:p14="http://schemas.microsoft.com/office/powerpoint/2010/main" val="2437361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12E8BF8-886A-3147-A432-A92EEE18DA9F}"/>
              </a:ext>
            </a:extLst>
          </p:cNvPr>
          <p:cNvPicPr>
            <a:picLocks noChangeAspect="1"/>
          </p:cNvPicPr>
          <p:nvPr/>
        </p:nvPicPr>
        <p:blipFill>
          <a:blip r:embed="rId3"/>
          <a:stretch>
            <a:fillRect/>
          </a:stretch>
        </p:blipFill>
        <p:spPr>
          <a:xfrm>
            <a:off x="2891676" y="1938528"/>
            <a:ext cx="3360648" cy="1277046"/>
          </a:xfrm>
          <a:prstGeom prst="rect">
            <a:avLst/>
          </a:prstGeom>
        </p:spPr>
      </p:pic>
    </p:spTree>
    <p:extLst>
      <p:ext uri="{BB962C8B-B14F-4D97-AF65-F5344CB8AC3E}">
        <p14:creationId xmlns:p14="http://schemas.microsoft.com/office/powerpoint/2010/main" val="1783067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26" name="Picture 2" descr="Resultado de imagen para torre eiff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6491" y="537208"/>
            <a:ext cx="2725419" cy="408812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Rectángulo 4"/>
          <p:cNvSpPr/>
          <p:nvPr/>
        </p:nvSpPr>
        <p:spPr>
          <a:xfrm>
            <a:off x="863313" y="1639666"/>
            <a:ext cx="3535968"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CO" sz="3600" b="1" dirty="0" smtClean="0">
                <a:solidFill>
                  <a:srgbClr val="E83B91"/>
                </a:solidFill>
                <a:latin typeface="Arial" panose="020B0604020202020204" pitchFamily="34" charset="0"/>
                <a:cs typeface="Arial" panose="020B0604020202020204" pitchFamily="34" charset="0"/>
              </a:rPr>
              <a:t>Construir Torre</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91292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hlinkClick r:id="rId3" action="ppaction://hlinkfile"/>
          </p:cNvPr>
          <p:cNvSpPr/>
          <p:nvPr/>
        </p:nvSpPr>
        <p:spPr>
          <a:xfrm>
            <a:off x="715006" y="1961707"/>
            <a:ext cx="7776488"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CO" sz="3600" b="1" dirty="0" smtClean="0">
                <a:solidFill>
                  <a:srgbClr val="E83B91"/>
                </a:solidFill>
                <a:latin typeface="Arial" panose="020B0604020202020204" pitchFamily="34" charset="0"/>
                <a:cs typeface="Arial" panose="020B0604020202020204" pitchFamily="34" charset="0"/>
              </a:rPr>
              <a:t>Como se construían los Proyectos</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89643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3">
            <a:hlinkClick r:id="rId3" action="ppaction://hlinkfile"/>
          </p:cNvPr>
          <p:cNvSpPr/>
          <p:nvPr/>
        </p:nvSpPr>
        <p:spPr>
          <a:xfrm>
            <a:off x="3558539" y="1931226"/>
            <a:ext cx="4610101" cy="1754326"/>
          </a:xfrm>
          <a:prstGeom prst="rect">
            <a:avLst/>
          </a:prstGeom>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s-CO" sz="3600" dirty="0" smtClean="0">
                <a:solidFill>
                  <a:srgbClr val="E83B91"/>
                </a:solidFill>
                <a:latin typeface="Arial" panose="020B0604020202020204" pitchFamily="34" charset="0"/>
                <a:cs typeface="Arial" panose="020B0604020202020204" pitchFamily="34" charset="0"/>
              </a:rPr>
              <a:t>El Software lo hacen las </a:t>
            </a:r>
            <a:r>
              <a:rPr lang="es-CO" sz="3600" b="1" dirty="0" smtClean="0">
                <a:solidFill>
                  <a:srgbClr val="095195"/>
                </a:solidFill>
                <a:latin typeface="Arial" panose="020B0604020202020204" pitchFamily="34" charset="0"/>
                <a:cs typeface="Arial" panose="020B0604020202020204" pitchFamily="34" charset="0"/>
              </a:rPr>
              <a:t>Personas</a:t>
            </a: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s-CO" sz="3600" i="0" u="none" strike="noStrike" kern="1200" cap="none" spc="0" normalizeH="0" baseline="0" noProof="0" dirty="0" smtClean="0">
                <a:ln>
                  <a:noFill/>
                </a:ln>
                <a:solidFill>
                  <a:srgbClr val="E83B91"/>
                </a:solidFill>
                <a:effectLst/>
                <a:uLnTx/>
                <a:uFillTx/>
                <a:latin typeface="Arial" panose="020B0604020202020204" pitchFamily="34" charset="0"/>
                <a:cs typeface="Arial" panose="020B0604020202020204" pitchFamily="34" charset="0"/>
              </a:rPr>
              <a:t>No maquinas</a:t>
            </a:r>
            <a:endParaRPr kumimoji="0" lang="es-CO" sz="3600" i="0" u="none" strike="noStrike" kern="1200" cap="none" spc="0" normalizeH="0" baseline="0" noProof="0" dirty="0">
              <a:ln>
                <a:noFill/>
              </a:ln>
              <a:solidFill>
                <a:srgbClr val="E83B9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04491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hlinkClick r:id="rId3" action="ppaction://hlinkfile"/>
          </p:cNvPr>
          <p:cNvSpPr/>
          <p:nvPr/>
        </p:nvSpPr>
        <p:spPr>
          <a:xfrm>
            <a:off x="1560826" y="1961707"/>
            <a:ext cx="6605206"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s-CO" sz="3600" b="1" i="0" u="none" strike="noStrike" kern="1200" cap="none" spc="0" normalizeH="0" baseline="0" noProof="0" dirty="0" smtClean="0">
                <a:ln>
                  <a:noFill/>
                </a:ln>
                <a:solidFill>
                  <a:srgbClr val="E83B91"/>
                </a:solidFill>
                <a:effectLst/>
                <a:uLnTx/>
                <a:uFillTx/>
                <a:latin typeface="Arial" panose="020B0604020202020204" pitchFamily="34" charset="0"/>
                <a:ea typeface="+mn-ea"/>
                <a:cs typeface="Arial" panose="020B0604020202020204" pitchFamily="34" charset="0"/>
              </a:rPr>
              <a:t>Equipos de Alto Rendimiento</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24559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3">
            <a:hlinkClick r:id="rId3" action="ppaction://hlinkfile"/>
          </p:cNvPr>
          <p:cNvSpPr/>
          <p:nvPr/>
        </p:nvSpPr>
        <p:spPr>
          <a:xfrm>
            <a:off x="4498177" y="99356"/>
            <a:ext cx="3775393"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CO" sz="3600" b="1" dirty="0" smtClean="0">
                <a:solidFill>
                  <a:srgbClr val="E83B91"/>
                </a:solidFill>
                <a:latin typeface="Arial" panose="020B0604020202020204" pitchFamily="34" charset="0"/>
                <a:cs typeface="Arial" panose="020B0604020202020204" pitchFamily="34" charset="0"/>
              </a:rPr>
              <a:t>Management 1.0</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pic>
        <p:nvPicPr>
          <p:cNvPr id="3" name="Imagen 2"/>
          <p:cNvPicPr>
            <a:picLocks noChangeAspect="1"/>
          </p:cNvPicPr>
          <p:nvPr/>
        </p:nvPicPr>
        <p:blipFill rotWithShape="1">
          <a:blip r:embed="rId4">
            <a:clrChange>
              <a:clrFrom>
                <a:srgbClr val="FFFFFF"/>
              </a:clrFrom>
              <a:clrTo>
                <a:srgbClr val="FFFFFF">
                  <a:alpha val="0"/>
                </a:srgbClr>
              </a:clrTo>
            </a:clrChange>
          </a:blip>
          <a:srcRect l="54392" t="13282" r="10322" b="10937"/>
          <a:stretch/>
        </p:blipFill>
        <p:spPr>
          <a:xfrm>
            <a:off x="5012527" y="1123320"/>
            <a:ext cx="2655098" cy="3205947"/>
          </a:xfrm>
          <a:prstGeom prst="rect">
            <a:avLst/>
          </a:prstGeom>
        </p:spPr>
      </p:pic>
      <p:sp>
        <p:nvSpPr>
          <p:cNvPr id="2" name="Rectángulo 1"/>
          <p:cNvSpPr/>
          <p:nvPr/>
        </p:nvSpPr>
        <p:spPr>
          <a:xfrm>
            <a:off x="857558" y="1877054"/>
            <a:ext cx="3400117" cy="1569660"/>
          </a:xfrm>
          <a:prstGeom prst="rect">
            <a:avLst/>
          </a:prstGeom>
        </p:spPr>
        <p:txBody>
          <a:bodyPr wrap="square">
            <a:spAutoFit/>
          </a:bodyPr>
          <a:lstStyle/>
          <a:p>
            <a:r>
              <a:rPr lang="es-CO" sz="2400" dirty="0">
                <a:solidFill>
                  <a:srgbClr val="095195"/>
                </a:solidFill>
              </a:rPr>
              <a:t>“Ordeno &amp; Controlo” Jerarquías Bonos e incentivos Control de costes y de productividad</a:t>
            </a:r>
          </a:p>
        </p:txBody>
      </p:sp>
    </p:spTree>
    <p:extLst>
      <p:ext uri="{BB962C8B-B14F-4D97-AF65-F5344CB8AC3E}">
        <p14:creationId xmlns:p14="http://schemas.microsoft.com/office/powerpoint/2010/main" val="3823976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hlinkClick r:id="rId3" action="ppaction://hlinkfile"/>
          </p:cNvPr>
          <p:cNvSpPr/>
          <p:nvPr/>
        </p:nvSpPr>
        <p:spPr>
          <a:xfrm>
            <a:off x="4677406" y="108142"/>
            <a:ext cx="3775393"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CO" sz="3600" b="1" dirty="0" smtClean="0">
                <a:solidFill>
                  <a:srgbClr val="E83B91"/>
                </a:solidFill>
                <a:latin typeface="Arial" panose="020B0604020202020204" pitchFamily="34" charset="0"/>
                <a:cs typeface="Arial" panose="020B0604020202020204" pitchFamily="34" charset="0"/>
              </a:rPr>
              <a:t>Management 2.0</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sp>
        <p:nvSpPr>
          <p:cNvPr id="2" name="Rectángulo 1"/>
          <p:cNvSpPr/>
          <p:nvPr/>
        </p:nvSpPr>
        <p:spPr>
          <a:xfrm>
            <a:off x="647853" y="1135834"/>
            <a:ext cx="4818435" cy="646331"/>
          </a:xfrm>
          <a:prstGeom prst="rect">
            <a:avLst/>
          </a:prstGeom>
        </p:spPr>
        <p:txBody>
          <a:bodyPr wrap="none">
            <a:spAutoFit/>
          </a:bodyPr>
          <a:lstStyle/>
          <a:p>
            <a:r>
              <a:rPr lang="es-CO" sz="3600" b="1" dirty="0">
                <a:solidFill>
                  <a:srgbClr val="095195"/>
                </a:solidFill>
              </a:rPr>
              <a:t>“¡Hagamos como ellos!”</a:t>
            </a:r>
          </a:p>
        </p:txBody>
      </p:sp>
      <p:sp>
        <p:nvSpPr>
          <p:cNvPr id="5" name="Rectángulo 4"/>
          <p:cNvSpPr/>
          <p:nvPr/>
        </p:nvSpPr>
        <p:spPr>
          <a:xfrm>
            <a:off x="5466288" y="2202977"/>
            <a:ext cx="3314855" cy="1631216"/>
          </a:xfrm>
          <a:prstGeom prst="rect">
            <a:avLst/>
          </a:prstGeom>
        </p:spPr>
        <p:txBody>
          <a:bodyPr wrap="square">
            <a:spAutoFit/>
          </a:bodyPr>
          <a:lstStyle/>
          <a:p>
            <a:r>
              <a:rPr lang="es-CO" sz="2000" dirty="0">
                <a:solidFill>
                  <a:srgbClr val="095195"/>
                </a:solidFill>
              </a:rPr>
              <a:t>Herramientas, roles, procesos… Siguen jerarquía, predictibilidad, control… </a:t>
            </a:r>
            <a:r>
              <a:rPr lang="es-CO" sz="2000" dirty="0" smtClean="0">
                <a:solidFill>
                  <a:srgbClr val="095195"/>
                </a:solidFill>
              </a:rPr>
              <a:t>“Todo lo seguimos haciendo Igual”, </a:t>
            </a:r>
            <a:r>
              <a:rPr lang="es-CO" sz="2000" dirty="0">
                <a:solidFill>
                  <a:srgbClr val="095195"/>
                </a:solidFill>
              </a:rPr>
              <a:t>“Agilidad Cosmética” </a:t>
            </a:r>
          </a:p>
        </p:txBody>
      </p:sp>
      <p:pic>
        <p:nvPicPr>
          <p:cNvPr id="6" name="Imagen 5"/>
          <p:cNvPicPr>
            <a:picLocks noChangeAspect="1"/>
          </p:cNvPicPr>
          <p:nvPr/>
        </p:nvPicPr>
        <p:blipFill rotWithShape="1">
          <a:blip r:embed="rId4">
            <a:clrChange>
              <a:clrFrom>
                <a:srgbClr val="FFFFFF"/>
              </a:clrFrom>
              <a:clrTo>
                <a:srgbClr val="FFFFFF">
                  <a:alpha val="0"/>
                </a:srgbClr>
              </a:clrTo>
            </a:clrChange>
          </a:blip>
          <a:srcRect l="41856" t="36073" r="11292" b="3808"/>
          <a:stretch/>
        </p:blipFill>
        <p:spPr>
          <a:xfrm>
            <a:off x="1172359" y="1782165"/>
            <a:ext cx="3505047" cy="2528641"/>
          </a:xfrm>
          <a:prstGeom prst="rect">
            <a:avLst/>
          </a:prstGeom>
        </p:spPr>
      </p:pic>
    </p:spTree>
    <p:extLst>
      <p:ext uri="{BB962C8B-B14F-4D97-AF65-F5344CB8AC3E}">
        <p14:creationId xmlns:p14="http://schemas.microsoft.com/office/powerpoint/2010/main" val="17883647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ángulo 1">
            <a:hlinkClick r:id="rId3" action="ppaction://hlinkfile"/>
          </p:cNvPr>
          <p:cNvSpPr/>
          <p:nvPr/>
        </p:nvSpPr>
        <p:spPr>
          <a:xfrm>
            <a:off x="4637492" y="195682"/>
            <a:ext cx="3775393" cy="646331"/>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s-CO" sz="3600" b="1" dirty="0" smtClean="0">
                <a:solidFill>
                  <a:srgbClr val="E83B91"/>
                </a:solidFill>
                <a:latin typeface="Arial" panose="020B0604020202020204" pitchFamily="34" charset="0"/>
                <a:cs typeface="Arial" panose="020B0604020202020204" pitchFamily="34" charset="0"/>
              </a:rPr>
              <a:t>Management 3.0</a:t>
            </a:r>
            <a:endParaRPr kumimoji="0" lang="es-CO" sz="3600" b="1" i="0" u="none" strike="noStrike" kern="1200" cap="none" spc="0" normalizeH="0" baseline="0" noProof="0" dirty="0">
              <a:ln>
                <a:noFill/>
              </a:ln>
              <a:solidFill>
                <a:srgbClr val="E83B91"/>
              </a:solidFill>
              <a:effectLst/>
              <a:uLnTx/>
              <a:uFillTx/>
              <a:latin typeface="Arial" panose="020B0604020202020204" pitchFamily="34" charset="0"/>
              <a:ea typeface="+mn-ea"/>
              <a:cs typeface="Arial" panose="020B0604020202020204" pitchFamily="34" charset="0"/>
            </a:endParaRPr>
          </a:p>
        </p:txBody>
      </p:sp>
      <p:pic>
        <p:nvPicPr>
          <p:cNvPr id="3" name="Imagen 2"/>
          <p:cNvPicPr>
            <a:picLocks noChangeAspect="1"/>
          </p:cNvPicPr>
          <p:nvPr/>
        </p:nvPicPr>
        <p:blipFill rotWithShape="1">
          <a:blip r:embed="rId4">
            <a:clrChange>
              <a:clrFrom>
                <a:srgbClr val="FFFFFF"/>
              </a:clrFrom>
              <a:clrTo>
                <a:srgbClr val="FFFFFF">
                  <a:alpha val="0"/>
                </a:srgbClr>
              </a:clrTo>
            </a:clrChange>
          </a:blip>
          <a:srcRect l="23339" t="41034" r="25347"/>
          <a:stretch/>
        </p:blipFill>
        <p:spPr>
          <a:xfrm>
            <a:off x="1001914" y="1418305"/>
            <a:ext cx="2311781" cy="1493548"/>
          </a:xfrm>
          <a:prstGeom prst="rect">
            <a:avLst/>
          </a:prstGeom>
        </p:spPr>
      </p:pic>
      <p:sp>
        <p:nvSpPr>
          <p:cNvPr id="4" name="Rectángulo 3"/>
          <p:cNvSpPr/>
          <p:nvPr/>
        </p:nvSpPr>
        <p:spPr>
          <a:xfrm>
            <a:off x="129591" y="1027628"/>
            <a:ext cx="4507901" cy="523220"/>
          </a:xfrm>
          <a:prstGeom prst="rect">
            <a:avLst/>
          </a:prstGeom>
        </p:spPr>
        <p:txBody>
          <a:bodyPr wrap="none">
            <a:spAutoFit/>
          </a:bodyPr>
          <a:lstStyle/>
          <a:p>
            <a:r>
              <a:rPr lang="es-CO" sz="2800" b="1" dirty="0">
                <a:solidFill>
                  <a:srgbClr val="095195"/>
                </a:solidFill>
              </a:rPr>
              <a:t>Equipos de Alto Rendimiento</a:t>
            </a:r>
          </a:p>
        </p:txBody>
      </p:sp>
      <p:sp>
        <p:nvSpPr>
          <p:cNvPr id="5" name="Rectángulo 4"/>
          <p:cNvSpPr/>
          <p:nvPr/>
        </p:nvSpPr>
        <p:spPr>
          <a:xfrm>
            <a:off x="5205412" y="1342105"/>
            <a:ext cx="3595688" cy="2062103"/>
          </a:xfrm>
          <a:prstGeom prst="rect">
            <a:avLst/>
          </a:prstGeom>
        </p:spPr>
        <p:txBody>
          <a:bodyPr wrap="square">
            <a:spAutoFit/>
          </a:bodyPr>
          <a:lstStyle/>
          <a:p>
            <a:pPr marL="342900" indent="-342900">
              <a:buAutoNum type="arabicPeriod"/>
            </a:pPr>
            <a:r>
              <a:rPr lang="es-CO" sz="1600" b="1" dirty="0" smtClean="0">
                <a:solidFill>
                  <a:srgbClr val="764283"/>
                </a:solidFill>
              </a:rPr>
              <a:t>Medianos </a:t>
            </a:r>
          </a:p>
          <a:p>
            <a:pPr marL="342900" indent="-342900">
              <a:buAutoNum type="arabicPeriod"/>
            </a:pPr>
            <a:r>
              <a:rPr lang="es-CO" sz="1600" b="1" dirty="0" smtClean="0">
                <a:solidFill>
                  <a:srgbClr val="764283"/>
                </a:solidFill>
              </a:rPr>
              <a:t>Cross-funcionales </a:t>
            </a:r>
          </a:p>
          <a:p>
            <a:pPr marL="342900" indent="-342900">
              <a:buAutoNum type="arabicPeriod"/>
            </a:pPr>
            <a:r>
              <a:rPr lang="es-CO" sz="1600" b="1" dirty="0" smtClean="0">
                <a:solidFill>
                  <a:srgbClr val="764283"/>
                </a:solidFill>
              </a:rPr>
              <a:t>Auto-organizados </a:t>
            </a:r>
          </a:p>
          <a:p>
            <a:pPr marL="342900" indent="-342900">
              <a:buAutoNum type="arabicPeriod"/>
            </a:pPr>
            <a:r>
              <a:rPr lang="es-CO" sz="1600" b="1" dirty="0" smtClean="0">
                <a:solidFill>
                  <a:srgbClr val="764283"/>
                </a:solidFill>
              </a:rPr>
              <a:t>Punto </a:t>
            </a:r>
            <a:r>
              <a:rPr lang="es-CO" sz="1600" b="1" dirty="0">
                <a:solidFill>
                  <a:srgbClr val="764283"/>
                </a:solidFill>
              </a:rPr>
              <a:t>único de entrada </a:t>
            </a:r>
            <a:endParaRPr lang="es-CO" sz="1600" b="1" dirty="0" smtClean="0">
              <a:solidFill>
                <a:srgbClr val="764283"/>
              </a:solidFill>
            </a:endParaRPr>
          </a:p>
          <a:p>
            <a:pPr marL="342900" indent="-342900">
              <a:buAutoNum type="arabicPeriod"/>
            </a:pPr>
            <a:r>
              <a:rPr lang="es-CO" sz="1600" b="1" dirty="0" smtClean="0">
                <a:solidFill>
                  <a:srgbClr val="764283"/>
                </a:solidFill>
              </a:rPr>
              <a:t>Orientados </a:t>
            </a:r>
            <a:r>
              <a:rPr lang="es-CO" sz="1600" b="1" dirty="0">
                <a:solidFill>
                  <a:srgbClr val="764283"/>
                </a:solidFill>
              </a:rPr>
              <a:t>a producto </a:t>
            </a:r>
            <a:r>
              <a:rPr lang="es-CO" sz="1600" b="1" dirty="0" smtClean="0">
                <a:solidFill>
                  <a:srgbClr val="764283"/>
                </a:solidFill>
              </a:rPr>
              <a:t>final </a:t>
            </a:r>
          </a:p>
          <a:p>
            <a:pPr marL="342900" indent="-342900">
              <a:buAutoNum type="arabicPeriod"/>
            </a:pPr>
            <a:r>
              <a:rPr lang="es-CO" sz="1600" b="1" dirty="0" smtClean="0">
                <a:solidFill>
                  <a:srgbClr val="764283"/>
                </a:solidFill>
              </a:rPr>
              <a:t>Estables </a:t>
            </a:r>
          </a:p>
          <a:p>
            <a:pPr marL="342900" indent="-342900">
              <a:buAutoNum type="arabicPeriod"/>
            </a:pPr>
            <a:r>
              <a:rPr lang="es-CO" sz="1600" b="1" dirty="0" smtClean="0">
                <a:solidFill>
                  <a:srgbClr val="764283"/>
                </a:solidFill>
              </a:rPr>
              <a:t>Dedicados </a:t>
            </a:r>
            <a:r>
              <a:rPr lang="es-CO" sz="1600" b="1" dirty="0">
                <a:solidFill>
                  <a:srgbClr val="764283"/>
                </a:solidFill>
              </a:rPr>
              <a:t>y </a:t>
            </a:r>
            <a:r>
              <a:rPr lang="es-CO" sz="1600" b="1" dirty="0" err="1">
                <a:solidFill>
                  <a:srgbClr val="764283"/>
                </a:solidFill>
              </a:rPr>
              <a:t>co</a:t>
            </a:r>
            <a:r>
              <a:rPr lang="es-CO" sz="1600" b="1" dirty="0">
                <a:solidFill>
                  <a:srgbClr val="764283"/>
                </a:solidFill>
              </a:rPr>
              <a:t>-ubicados </a:t>
            </a:r>
            <a:endParaRPr lang="es-CO" sz="1600" b="1" dirty="0" smtClean="0">
              <a:solidFill>
                <a:srgbClr val="764283"/>
              </a:solidFill>
            </a:endParaRPr>
          </a:p>
          <a:p>
            <a:pPr marL="342900" indent="-342900">
              <a:buAutoNum type="arabicPeriod"/>
            </a:pPr>
            <a:r>
              <a:rPr lang="es-CO" sz="1600" b="1" dirty="0" smtClean="0">
                <a:solidFill>
                  <a:srgbClr val="764283"/>
                </a:solidFill>
              </a:rPr>
              <a:t>Unidades </a:t>
            </a:r>
            <a:r>
              <a:rPr lang="es-CO" sz="1600" b="1" dirty="0">
                <a:solidFill>
                  <a:srgbClr val="764283"/>
                </a:solidFill>
              </a:rPr>
              <a:t>de valor vs. dependencias </a:t>
            </a:r>
          </a:p>
        </p:txBody>
      </p:sp>
      <p:pic>
        <p:nvPicPr>
          <p:cNvPr id="6" name="Imagen 5"/>
          <p:cNvPicPr>
            <a:picLocks noChangeAspect="1"/>
          </p:cNvPicPr>
          <p:nvPr/>
        </p:nvPicPr>
        <p:blipFill rotWithShape="1">
          <a:blip r:embed="rId5">
            <a:clrChange>
              <a:clrFrom>
                <a:srgbClr val="FFFFFF"/>
              </a:clrFrom>
              <a:clrTo>
                <a:srgbClr val="FFFFFF">
                  <a:alpha val="0"/>
                </a:srgbClr>
              </a:clrTo>
            </a:clrChange>
          </a:blip>
          <a:srcRect l="29166" t="21111" r="8750" b="35185"/>
          <a:stretch/>
        </p:blipFill>
        <p:spPr>
          <a:xfrm>
            <a:off x="2066365" y="3150130"/>
            <a:ext cx="4510599" cy="1786076"/>
          </a:xfrm>
          <a:prstGeom prst="rect">
            <a:avLst/>
          </a:prstGeom>
        </p:spPr>
      </p:pic>
    </p:spTree>
    <p:extLst>
      <p:ext uri="{BB962C8B-B14F-4D97-AF65-F5344CB8AC3E}">
        <p14:creationId xmlns:p14="http://schemas.microsoft.com/office/powerpoint/2010/main" val="148721668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7313</TotalTime>
  <Words>496</Words>
  <Application>Microsoft Office PowerPoint</Application>
  <PresentationFormat>Presentación en pantalla (16:9)</PresentationFormat>
  <Paragraphs>142</Paragraphs>
  <Slides>21</Slides>
  <Notes>0</Notes>
  <HiddenSlides>1</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21</vt:i4>
      </vt:variant>
    </vt:vector>
  </HeadingPairs>
  <TitlesOfParts>
    <vt:vector size="28" baseType="lpstr">
      <vt:lpstr>Arial</vt:lpstr>
      <vt:lpstr>Bad Mofo</vt:lpstr>
      <vt:lpstr>Calibri</vt:lpstr>
      <vt:lpstr>Calibri Light</vt:lpstr>
      <vt:lpstr>ヒラギノ角ゴ Pro W3</vt:lpstr>
      <vt:lpstr>Tema de Office</vt:lpstr>
      <vt:lpstr>1_Tema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Marco Safe - Experian</vt:lpstr>
      <vt:lpstr>Resumen Ceremonias</vt:lpstr>
      <vt:lpstr>Roles</vt:lpstr>
      <vt:lpstr>Artefactos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AV-19929</dc:creator>
  <cp:lastModifiedBy>Rene</cp:lastModifiedBy>
  <cp:revision>151</cp:revision>
  <dcterms:created xsi:type="dcterms:W3CDTF">2018-10-03T21:01:56Z</dcterms:created>
  <dcterms:modified xsi:type="dcterms:W3CDTF">2019-03-04T02:05:25Z</dcterms:modified>
</cp:coreProperties>
</file>